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  <p:sldMasterId id="2147483668" r:id="rId2"/>
  </p:sldMasterIdLst>
  <p:notesMasterIdLst>
    <p:notesMasterId r:id="rId16"/>
  </p:notesMasterIdLst>
  <p:handoutMasterIdLst>
    <p:handoutMasterId r:id="rId17"/>
  </p:handoutMasterIdLst>
  <p:sldIdLst>
    <p:sldId id="323" r:id="rId3"/>
    <p:sldId id="308" r:id="rId4"/>
    <p:sldId id="309" r:id="rId5"/>
    <p:sldId id="322" r:id="rId6"/>
    <p:sldId id="312" r:id="rId7"/>
    <p:sldId id="324" r:id="rId8"/>
    <p:sldId id="325" r:id="rId9"/>
    <p:sldId id="326" r:id="rId10"/>
    <p:sldId id="327" r:id="rId11"/>
    <p:sldId id="311" r:id="rId12"/>
    <p:sldId id="315" r:id="rId13"/>
    <p:sldId id="328" r:id="rId14"/>
    <p:sldId id="314" r:id="rId15"/>
  </p:sldIdLst>
  <p:sldSz cx="9144000" cy="5143500" type="screen16x9"/>
  <p:notesSz cx="6858000" cy="9144000"/>
  <p:embeddedFontLst>
    <p:embeddedFont>
      <p:font typeface="Josefin Sans" charset="0"/>
      <p:regular r:id="rId18"/>
      <p:bold r:id="rId19"/>
      <p:italic r:id="rId20"/>
      <p:boldItalic r:id="rId21"/>
    </p:embeddedFon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Josefin Slab SemiBold" charset="0"/>
      <p:regular r:id="rId26"/>
      <p:bold r:id="rId27"/>
      <p:italic r:id="rId28"/>
      <p:boldItalic r:id="rId29"/>
    </p:embeddedFont>
    <p:embeddedFont>
      <p:font typeface="Times" pitchFamily="18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pos="2880">
          <p15:clr>
            <a:srgbClr val="9AA0A6"/>
          </p15:clr>
        </p15:guide>
        <p15:guide id="2" orient="horz" pos="964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-1122" y="-660"/>
      </p:cViewPr>
      <p:guideLst>
        <p:guide orient="horz" pos="96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2716" y="-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25541995281323"/>
          <c:y val="6.7362225579689922E-3"/>
          <c:w val="0.59712077842271338"/>
          <c:h val="0.9629067254826391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0223-49B3-8828-3FF15B7B8669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0223-49B3-8828-3FF15B7B8669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0223-49B3-8828-3FF15B7B8669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0223-49B3-8828-3FF15B7B8669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0223-49B3-8828-3FF15B7B8669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0223-49B3-8828-3FF15B7B8669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0223-49B3-8828-3FF15B7B8669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0223-49B3-8828-3FF15B7B8669}"/>
              </c:ext>
            </c:extLst>
          </c:dPt>
          <c:dLbls>
            <c:dLbl>
              <c:idx val="5"/>
              <c:numFmt formatCode="0%" sourceLinked="0"/>
              <c:spPr/>
              <c:txPr>
                <a:bodyPr rot="0" vert="horz"/>
                <a:lstStyle/>
                <a:p>
                  <a:pPr>
                    <a:defRPr sz="1050"/>
                  </a:pPr>
                  <a:endParaRPr lang="ru-RU"/>
                </a:p>
              </c:txPr>
              <c:dLblPos val="inBase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numFmt formatCode="0%" sourceLinked="0"/>
              <c:spPr/>
              <c:txPr>
                <a:bodyPr rot="0" vert="horz"/>
                <a:lstStyle/>
                <a:p>
                  <a:pPr>
                    <a:defRPr sz="1050"/>
                  </a:pPr>
                  <a:endParaRPr lang="ru-RU"/>
                </a:p>
              </c:txPr>
              <c:dLblPos val="inBase"/>
              <c:showLegendKey val="0"/>
              <c:showVal val="1"/>
              <c:showCatName val="1"/>
              <c:showSerName val="0"/>
              <c:showPercent val="0"/>
              <c:showBubbleSize val="0"/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100"/>
                </a:pPr>
                <a:endParaRPr lang="ru-RU"/>
              </a:p>
            </c:txPr>
            <c:dLblPos val="inBase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Банки, финансовые услуги</c:v>
                </c:pt>
                <c:pt idx="1">
                  <c:v>Парфюмерия и косметика</c:v>
                </c:pt>
                <c:pt idx="2">
                  <c:v>Недвижимость</c:v>
                </c:pt>
                <c:pt idx="3">
                  <c:v>Другие направления исследований</c:v>
                </c:pt>
                <c:pt idx="4">
                  <c:v>Продукты питания, напитки</c:v>
                </c:pt>
                <c:pt idx="5">
                  <c:v>Торговые центры</c:v>
                </c:pt>
                <c:pt idx="6">
                  <c:v>Туризм и досуг</c:v>
                </c:pt>
                <c:pt idx="7">
                  <c:v>Связь, телекоммуникации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0.18</c:v>
                </c:pt>
                <c:pt idx="1">
                  <c:v>0.16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0.11</c:v>
                </c:pt>
                <c:pt idx="5">
                  <c:v>0.11</c:v>
                </c:pt>
                <c:pt idx="6">
                  <c:v>0.08</c:v>
                </c:pt>
                <c:pt idx="7">
                  <c:v>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223-49B3-8828-3FF15B7B86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90"/>
        <c:axId val="157261184"/>
        <c:axId val="157259648"/>
      </c:barChart>
      <c:valAx>
        <c:axId val="15725964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57261184"/>
        <c:crosses val="autoZero"/>
        <c:crossBetween val="between"/>
      </c:valAx>
      <c:catAx>
        <c:axId val="15726118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57259648"/>
        <c:crosses val="autoZero"/>
        <c:auto val="1"/>
        <c:lblAlgn val="ctr"/>
        <c:lblOffset val="100"/>
        <c:noMultiLvlLbl val="0"/>
      </c:cat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35C0DB-658E-4C0E-B369-E27CC450231C}" type="doc">
      <dgm:prSet loTypeId="urn:microsoft.com/office/officeart/2005/8/layout/vList2" loCatId="list" qsTypeId="urn:microsoft.com/office/officeart/2005/8/quickstyle/3d4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33C241A5-8190-43EB-9DF2-B6A0D9585BDA}">
      <dgm:prSet phldrT="[Текст]"/>
      <dgm:spPr/>
      <dgm:t>
        <a:bodyPr/>
        <a:lstStyle/>
        <a:p>
          <a:r>
            <a:rPr lang="ru-RU" dirty="0"/>
            <a:t>6 специалистов с профильным социологическим образованием</a:t>
          </a:r>
        </a:p>
      </dgm:t>
    </dgm:pt>
    <dgm:pt modelId="{FD8B77D5-EE15-4906-8AD4-FBF710734CCB}" type="parTrans" cxnId="{8E0C5924-8A1A-488F-B4EA-FAF4E3C257E5}">
      <dgm:prSet/>
      <dgm:spPr/>
      <dgm:t>
        <a:bodyPr/>
        <a:lstStyle/>
        <a:p>
          <a:endParaRPr lang="ru-RU"/>
        </a:p>
      </dgm:t>
    </dgm:pt>
    <dgm:pt modelId="{2DF63DEA-A11E-4E45-AC37-5709A135EC28}" type="sibTrans" cxnId="{8E0C5924-8A1A-488F-B4EA-FAF4E3C257E5}">
      <dgm:prSet/>
      <dgm:spPr/>
      <dgm:t>
        <a:bodyPr/>
        <a:lstStyle/>
        <a:p>
          <a:endParaRPr lang="ru-RU"/>
        </a:p>
      </dgm:t>
    </dgm:pt>
    <dgm:pt modelId="{FFAE7CEB-4240-43F3-BDF9-47F32DE65ED5}">
      <dgm:prSet phldrT="[Текст]"/>
      <dgm:spPr/>
      <dgm:t>
        <a:bodyPr/>
        <a:lstStyle/>
        <a:p>
          <a:r>
            <a:rPr lang="ru-RU" dirty="0"/>
            <a:t>3 кандидата наук</a:t>
          </a:r>
        </a:p>
      </dgm:t>
    </dgm:pt>
    <dgm:pt modelId="{5F88FB42-4080-426E-95A6-C464A2391FD8}" type="parTrans" cxnId="{FA828487-7A00-4339-9CBD-AC014A477D9D}">
      <dgm:prSet/>
      <dgm:spPr/>
      <dgm:t>
        <a:bodyPr/>
        <a:lstStyle/>
        <a:p>
          <a:endParaRPr lang="ru-RU"/>
        </a:p>
      </dgm:t>
    </dgm:pt>
    <dgm:pt modelId="{9C5EF3FE-09A2-47AF-AC77-4EC7F9EF428F}" type="sibTrans" cxnId="{FA828487-7A00-4339-9CBD-AC014A477D9D}">
      <dgm:prSet/>
      <dgm:spPr/>
      <dgm:t>
        <a:bodyPr/>
        <a:lstStyle/>
        <a:p>
          <a:endParaRPr lang="ru-RU"/>
        </a:p>
      </dgm:t>
    </dgm:pt>
    <dgm:pt modelId="{C7A8B181-A778-45DB-8092-180728A788B3}">
      <dgm:prSet phldrT="[Текст]"/>
      <dgm:spPr/>
      <dgm:t>
        <a:bodyPr/>
        <a:lstStyle/>
        <a:p>
          <a:r>
            <a:rPr lang="ru-RU" dirty="0"/>
            <a:t>Все специалисты регулярно </a:t>
          </a:r>
          <a:r>
            <a:rPr lang="ru-RU" b="1" dirty="0"/>
            <a:t>повышают квалификацию</a:t>
          </a:r>
          <a:r>
            <a:rPr lang="ru-RU" dirty="0"/>
            <a:t>, в том числе: </a:t>
          </a:r>
        </a:p>
        <a:p>
          <a:r>
            <a:rPr lang="ru-RU" dirty="0"/>
            <a:t>	Семинары в Академии маркетинга</a:t>
          </a:r>
        </a:p>
        <a:p>
          <a:r>
            <a:rPr lang="ru-RU" dirty="0"/>
            <a:t>	Стажировки у партнеров в Москве</a:t>
          </a:r>
        </a:p>
        <a:p>
          <a:r>
            <a:rPr lang="ru-RU" dirty="0"/>
            <a:t>	Зарубежные стажировки (США, Германия, Канада)</a:t>
          </a:r>
        </a:p>
      </dgm:t>
    </dgm:pt>
    <dgm:pt modelId="{BDFFD804-8BB2-4086-81DC-5A32F542DAE7}" type="parTrans" cxnId="{579847C6-E602-4FB9-997D-57B71C3D18A5}">
      <dgm:prSet/>
      <dgm:spPr/>
      <dgm:t>
        <a:bodyPr/>
        <a:lstStyle/>
        <a:p>
          <a:endParaRPr lang="ru-RU"/>
        </a:p>
      </dgm:t>
    </dgm:pt>
    <dgm:pt modelId="{57D20D42-6773-419C-A972-711C76418AC6}" type="sibTrans" cxnId="{579847C6-E602-4FB9-997D-57B71C3D18A5}">
      <dgm:prSet/>
      <dgm:spPr/>
      <dgm:t>
        <a:bodyPr/>
        <a:lstStyle/>
        <a:p>
          <a:endParaRPr lang="ru-RU"/>
        </a:p>
      </dgm:t>
    </dgm:pt>
    <dgm:pt modelId="{E6F4B222-F982-4B36-AAD5-4D9A6C81E16C}">
      <dgm:prSet phldrT="[Текст]"/>
      <dgm:spPr/>
      <dgm:t>
        <a:bodyPr/>
        <a:lstStyle/>
        <a:p>
          <a:r>
            <a:rPr lang="ru-RU" dirty="0"/>
            <a:t>Внутренняя система постоянного повышения квалификации (еженедельные методологические семинары, обзоры рынков)</a:t>
          </a:r>
        </a:p>
      </dgm:t>
    </dgm:pt>
    <dgm:pt modelId="{66A257A5-3C63-45AA-9F43-FD4C3A3A8BA6}" type="parTrans" cxnId="{DA02007D-4A5F-4E2E-9443-7608C9011A7A}">
      <dgm:prSet/>
      <dgm:spPr/>
      <dgm:t>
        <a:bodyPr/>
        <a:lstStyle/>
        <a:p>
          <a:endParaRPr lang="ru-RU"/>
        </a:p>
      </dgm:t>
    </dgm:pt>
    <dgm:pt modelId="{506E1901-A160-490A-AB3F-2B71AE35D9FC}" type="sibTrans" cxnId="{DA02007D-4A5F-4E2E-9443-7608C9011A7A}">
      <dgm:prSet/>
      <dgm:spPr/>
      <dgm:t>
        <a:bodyPr/>
        <a:lstStyle/>
        <a:p>
          <a:endParaRPr lang="ru-RU"/>
        </a:p>
      </dgm:t>
    </dgm:pt>
    <dgm:pt modelId="{9E99F716-BB0D-4740-BF76-9E7832006AA0}">
      <dgm:prSet phldrT="[Текст]"/>
      <dgm:spPr/>
      <dgm:t>
        <a:bodyPr/>
        <a:lstStyle/>
        <a:p>
          <a:r>
            <a:rPr lang="ru-RU" b="1" dirty="0"/>
            <a:t>Специализация</a:t>
          </a:r>
          <a:r>
            <a:rPr lang="ru-RU" dirty="0"/>
            <a:t> внутри отдела: эксперты в изучении политических процессов, рынков </a:t>
          </a:r>
          <a:r>
            <a:rPr lang="en-US" dirty="0"/>
            <a:t>B2B</a:t>
          </a:r>
          <a:r>
            <a:rPr lang="ru-RU" dirty="0"/>
            <a:t>, анализе количественных и качественных данных, применении </a:t>
          </a:r>
          <a:r>
            <a:rPr lang="ru-RU" dirty="0" err="1"/>
            <a:t>новационных</a:t>
          </a:r>
          <a:r>
            <a:rPr lang="ru-RU" dirty="0"/>
            <a:t> исследовательских техник</a:t>
          </a:r>
        </a:p>
      </dgm:t>
    </dgm:pt>
    <dgm:pt modelId="{50159B02-184B-4CEE-8C09-604EFB6C8578}" type="parTrans" cxnId="{15E5D92D-0F82-4427-81CB-35DEEC2EA779}">
      <dgm:prSet/>
      <dgm:spPr/>
      <dgm:t>
        <a:bodyPr/>
        <a:lstStyle/>
        <a:p>
          <a:endParaRPr lang="ru-RU"/>
        </a:p>
      </dgm:t>
    </dgm:pt>
    <dgm:pt modelId="{216EB140-70EC-4B80-A4A5-96C267424FDF}" type="sibTrans" cxnId="{15E5D92D-0F82-4427-81CB-35DEEC2EA779}">
      <dgm:prSet/>
      <dgm:spPr/>
      <dgm:t>
        <a:bodyPr/>
        <a:lstStyle/>
        <a:p>
          <a:endParaRPr lang="ru-RU"/>
        </a:p>
      </dgm:t>
    </dgm:pt>
    <dgm:pt modelId="{17D53697-688E-4BA0-ACC5-E1D48FBD8562}">
      <dgm:prSet phldrT="[Текст]"/>
      <dgm:spPr/>
      <dgm:t>
        <a:bodyPr/>
        <a:lstStyle/>
        <a:p>
          <a:r>
            <a:rPr lang="ru-RU"/>
            <a:t>Аналитический отдел</a:t>
          </a:r>
          <a:endParaRPr lang="ru-RU" dirty="0"/>
        </a:p>
      </dgm:t>
    </dgm:pt>
    <dgm:pt modelId="{89374FED-E5CA-47BF-816B-C774E3E7E680}" type="parTrans" cxnId="{918DE2C1-D904-43DD-9EB0-D3330213BF80}">
      <dgm:prSet/>
      <dgm:spPr/>
      <dgm:t>
        <a:bodyPr/>
        <a:lstStyle/>
        <a:p>
          <a:endParaRPr lang="ru-RU"/>
        </a:p>
      </dgm:t>
    </dgm:pt>
    <dgm:pt modelId="{9F5BF0E2-F1F9-4D5B-A78A-9CA61BBE3BD1}" type="sibTrans" cxnId="{918DE2C1-D904-43DD-9EB0-D3330213BF80}">
      <dgm:prSet/>
      <dgm:spPr/>
      <dgm:t>
        <a:bodyPr/>
        <a:lstStyle/>
        <a:p>
          <a:endParaRPr lang="ru-RU"/>
        </a:p>
      </dgm:t>
    </dgm:pt>
    <dgm:pt modelId="{84A21481-774B-4920-BFDA-183F6E9695F5}">
      <dgm:prSet phldrT="[Текст]"/>
      <dgm:spPr/>
      <dgm:t>
        <a:bodyPr/>
        <a:lstStyle/>
        <a:p>
          <a:r>
            <a:rPr lang="ru-RU"/>
            <a:t>Отдел качественных исследований</a:t>
          </a:r>
          <a:endParaRPr lang="ru-RU" dirty="0"/>
        </a:p>
      </dgm:t>
    </dgm:pt>
    <dgm:pt modelId="{31CD455D-5D60-432A-A98D-9F60B2B5B59B}" type="parTrans" cxnId="{E5C363FF-0F9E-4F12-90B4-53BF4CDC0173}">
      <dgm:prSet/>
      <dgm:spPr/>
      <dgm:t>
        <a:bodyPr/>
        <a:lstStyle/>
        <a:p>
          <a:endParaRPr lang="ru-RU"/>
        </a:p>
      </dgm:t>
    </dgm:pt>
    <dgm:pt modelId="{63C6E70E-2356-47FD-B730-32C0D89B92DD}" type="sibTrans" cxnId="{E5C363FF-0F9E-4F12-90B4-53BF4CDC0173}">
      <dgm:prSet/>
      <dgm:spPr/>
      <dgm:t>
        <a:bodyPr/>
        <a:lstStyle/>
        <a:p>
          <a:endParaRPr lang="ru-RU"/>
        </a:p>
      </dgm:t>
    </dgm:pt>
    <dgm:pt modelId="{B906CF23-1935-4F72-8618-E4576092E650}">
      <dgm:prSet phldrT="[Текст]"/>
      <dgm:spPr/>
      <dgm:t>
        <a:bodyPr/>
        <a:lstStyle/>
        <a:p>
          <a:r>
            <a:rPr lang="ru-RU" dirty="0"/>
            <a:t>Модератор-психолог со специализацией на сложных целевых аудиториях</a:t>
          </a:r>
        </a:p>
      </dgm:t>
    </dgm:pt>
    <dgm:pt modelId="{61B2F2E7-B71A-40F1-9224-C8E074B68E93}" type="parTrans" cxnId="{30F52F84-91FD-42AE-A4A8-1F2AD453A807}">
      <dgm:prSet/>
      <dgm:spPr/>
      <dgm:t>
        <a:bodyPr/>
        <a:lstStyle/>
        <a:p>
          <a:endParaRPr lang="ru-RU"/>
        </a:p>
      </dgm:t>
    </dgm:pt>
    <dgm:pt modelId="{B9DF51AC-222D-4CE5-BFB1-1C48EA3B2651}" type="sibTrans" cxnId="{30F52F84-91FD-42AE-A4A8-1F2AD453A807}">
      <dgm:prSet/>
      <dgm:spPr/>
      <dgm:t>
        <a:bodyPr/>
        <a:lstStyle/>
        <a:p>
          <a:endParaRPr lang="ru-RU"/>
        </a:p>
      </dgm:t>
    </dgm:pt>
    <dgm:pt modelId="{238662E5-859B-4E9E-A236-99391E45F9AD}">
      <dgm:prSet phldrT="[Текст]"/>
      <dgm:spPr/>
      <dgm:t>
        <a:bodyPr/>
        <a:lstStyle/>
        <a:p>
          <a:pPr rtl="0"/>
          <a:r>
            <a:rPr lang="ru-RU" dirty="0"/>
            <a:t>5 специалистов, имеющих профильное социологическое и психологическое образование, опыт работы составляет от 5 до 14 лет</a:t>
          </a:r>
        </a:p>
      </dgm:t>
    </dgm:pt>
    <dgm:pt modelId="{C703C845-604A-4818-A30E-ED6467E3F64F}" type="parTrans" cxnId="{0AB717AC-25D8-4C93-9122-21018B86F80F}">
      <dgm:prSet/>
      <dgm:spPr/>
      <dgm:t>
        <a:bodyPr/>
        <a:lstStyle/>
        <a:p>
          <a:endParaRPr lang="ru-RU"/>
        </a:p>
      </dgm:t>
    </dgm:pt>
    <dgm:pt modelId="{5834A87A-856B-4690-884D-69FA865F38F1}" type="sibTrans" cxnId="{0AB717AC-25D8-4C93-9122-21018B86F80F}">
      <dgm:prSet/>
      <dgm:spPr/>
      <dgm:t>
        <a:bodyPr/>
        <a:lstStyle/>
        <a:p>
          <a:endParaRPr lang="ru-RU"/>
        </a:p>
      </dgm:t>
    </dgm:pt>
    <dgm:pt modelId="{95891C6F-5CB9-4731-81B8-772AAC8278FC}">
      <dgm:prSet phldrT="[Текст]"/>
      <dgm:spPr/>
      <dgm:t>
        <a:bodyPr/>
        <a:lstStyle/>
        <a:p>
          <a:pPr rtl="0"/>
          <a:r>
            <a:rPr lang="ru-RU" dirty="0"/>
            <a:t>3 квалифицированных модератора</a:t>
          </a:r>
        </a:p>
      </dgm:t>
    </dgm:pt>
    <dgm:pt modelId="{ECBA01AE-85E0-4A9F-B259-3FC38D5A15F2}" type="parTrans" cxnId="{27278922-2E2D-407C-B331-F04E31B02463}">
      <dgm:prSet/>
      <dgm:spPr/>
      <dgm:t>
        <a:bodyPr/>
        <a:lstStyle/>
        <a:p>
          <a:endParaRPr lang="ru-RU"/>
        </a:p>
      </dgm:t>
    </dgm:pt>
    <dgm:pt modelId="{65674BBE-309B-4F5A-B9E9-D7905993E9F5}" type="sibTrans" cxnId="{27278922-2E2D-407C-B331-F04E31B02463}">
      <dgm:prSet/>
      <dgm:spPr/>
      <dgm:t>
        <a:bodyPr/>
        <a:lstStyle/>
        <a:p>
          <a:endParaRPr lang="ru-RU"/>
        </a:p>
      </dgm:t>
    </dgm:pt>
    <dgm:pt modelId="{6D7E2FD8-3054-465C-AFBA-6791F05DA88C}">
      <dgm:prSet phldrT="[Текст]"/>
      <dgm:spPr/>
      <dgm:t>
        <a:bodyPr/>
        <a:lstStyle/>
        <a:p>
          <a:r>
            <a:rPr lang="ru-RU"/>
            <a:t>Отдел холл-тестов</a:t>
          </a:r>
          <a:endParaRPr lang="ru-RU" dirty="0"/>
        </a:p>
      </dgm:t>
    </dgm:pt>
    <dgm:pt modelId="{4543EE08-4F15-474D-8909-B9FEE4BBBA7A}" type="parTrans" cxnId="{84939D57-B755-4EC0-B0AB-1B46ACE29EE6}">
      <dgm:prSet/>
      <dgm:spPr/>
      <dgm:t>
        <a:bodyPr/>
        <a:lstStyle/>
        <a:p>
          <a:endParaRPr lang="ru-RU"/>
        </a:p>
      </dgm:t>
    </dgm:pt>
    <dgm:pt modelId="{8E63667A-6982-4E54-BE96-4D7409CF37DF}" type="sibTrans" cxnId="{84939D57-B755-4EC0-B0AB-1B46ACE29EE6}">
      <dgm:prSet/>
      <dgm:spPr/>
      <dgm:t>
        <a:bodyPr/>
        <a:lstStyle/>
        <a:p>
          <a:endParaRPr lang="ru-RU"/>
        </a:p>
      </dgm:t>
    </dgm:pt>
    <dgm:pt modelId="{C95F95B6-55B5-4D9E-8858-C2378FF940AA}">
      <dgm:prSet phldrT="[Текст]"/>
      <dgm:spPr/>
      <dgm:t>
        <a:bodyPr/>
        <a:lstStyle/>
        <a:p>
          <a:r>
            <a:rPr lang="ru-RU" dirty="0">
              <a:latin typeface="+mn-lt"/>
            </a:rPr>
            <a:t>команда профессиональных супервайзеров и помощников супервайзеров</a:t>
          </a:r>
          <a:endParaRPr lang="ru-RU" dirty="0"/>
        </a:p>
      </dgm:t>
    </dgm:pt>
    <dgm:pt modelId="{CA91130A-1597-4D83-A64C-41358D5CCCCE}" type="parTrans" cxnId="{EFF533BC-4DB8-47F1-A8C2-45E4039AC285}">
      <dgm:prSet/>
      <dgm:spPr/>
      <dgm:t>
        <a:bodyPr/>
        <a:lstStyle/>
        <a:p>
          <a:endParaRPr lang="ru-RU"/>
        </a:p>
      </dgm:t>
    </dgm:pt>
    <dgm:pt modelId="{4876D07C-B469-4588-917E-592064A1B7E5}" type="sibTrans" cxnId="{EFF533BC-4DB8-47F1-A8C2-45E4039AC285}">
      <dgm:prSet/>
      <dgm:spPr/>
      <dgm:t>
        <a:bodyPr/>
        <a:lstStyle/>
        <a:p>
          <a:endParaRPr lang="ru-RU"/>
        </a:p>
      </dgm:t>
    </dgm:pt>
    <dgm:pt modelId="{A0E71FB0-DE1D-46E8-BA9D-23B227E67DBA}">
      <dgm:prSet phldrT="[Текст]"/>
      <dgm:spPr/>
      <dgm:t>
        <a:bodyPr/>
        <a:lstStyle/>
        <a:p>
          <a:r>
            <a:rPr lang="ru-RU"/>
            <a:t>Отдел массовых опросов</a:t>
          </a:r>
          <a:endParaRPr lang="ru-RU" dirty="0"/>
        </a:p>
      </dgm:t>
    </dgm:pt>
    <dgm:pt modelId="{3EB79374-9A74-4F24-A34B-ED8763CE16A8}" type="parTrans" cxnId="{525B77BE-608D-4D15-9027-B5C1C5AA3632}">
      <dgm:prSet/>
      <dgm:spPr/>
      <dgm:t>
        <a:bodyPr/>
        <a:lstStyle/>
        <a:p>
          <a:endParaRPr lang="ru-RU"/>
        </a:p>
      </dgm:t>
    </dgm:pt>
    <dgm:pt modelId="{A40F1C80-5EDB-448E-9A1E-89E5FBA91A13}" type="sibTrans" cxnId="{525B77BE-608D-4D15-9027-B5C1C5AA3632}">
      <dgm:prSet/>
      <dgm:spPr/>
      <dgm:t>
        <a:bodyPr/>
        <a:lstStyle/>
        <a:p>
          <a:endParaRPr lang="ru-RU"/>
        </a:p>
      </dgm:t>
    </dgm:pt>
    <dgm:pt modelId="{6F1E7B15-7E6B-4322-BBC0-2D3F2B4D575A}">
      <dgm:prSet phldrT="[Текст]"/>
      <dgm:spPr/>
      <dgm:t>
        <a:bodyPr/>
        <a:lstStyle/>
        <a:p>
          <a:r>
            <a:rPr lang="ru-RU" dirty="0"/>
            <a:t>5 специалистов, имеющих профильное социологическое, философское, социально-экономическое и </a:t>
          </a:r>
          <a:r>
            <a:rPr lang="en-US" dirty="0"/>
            <a:t>PR</a:t>
          </a:r>
          <a:r>
            <a:rPr lang="ru-RU" dirty="0"/>
            <a:t> образование, опыт работы в сфере исследований составляет от 3 до 17 лет</a:t>
          </a:r>
        </a:p>
      </dgm:t>
    </dgm:pt>
    <dgm:pt modelId="{297EDBD5-EFCA-4B9A-9FC8-130E4EBC3B74}" type="parTrans" cxnId="{E827DAC1-717F-4482-AA7E-7970C638090E}">
      <dgm:prSet/>
      <dgm:spPr/>
      <dgm:t>
        <a:bodyPr/>
        <a:lstStyle/>
        <a:p>
          <a:endParaRPr lang="ru-RU"/>
        </a:p>
      </dgm:t>
    </dgm:pt>
    <dgm:pt modelId="{69CD0C07-17C6-43EA-BBA6-B652532C3201}" type="sibTrans" cxnId="{E827DAC1-717F-4482-AA7E-7970C638090E}">
      <dgm:prSet/>
      <dgm:spPr/>
      <dgm:t>
        <a:bodyPr/>
        <a:lstStyle/>
        <a:p>
          <a:endParaRPr lang="ru-RU"/>
        </a:p>
      </dgm:t>
    </dgm:pt>
    <dgm:pt modelId="{6677BD91-89CF-4340-8DA2-5CBA80A55938}">
      <dgm:prSet phldrT="[Текст]"/>
      <dgm:spPr/>
      <dgm:t>
        <a:bodyPr/>
        <a:lstStyle/>
        <a:p>
          <a:r>
            <a:rPr lang="en-US" dirty="0"/>
            <a:t>CATI</a:t>
          </a:r>
          <a:r>
            <a:rPr lang="ru-RU" dirty="0"/>
            <a:t>-центр</a:t>
          </a:r>
        </a:p>
      </dgm:t>
    </dgm:pt>
    <dgm:pt modelId="{9896A645-11C9-4BFA-8F17-AC0E0471EBED}" type="parTrans" cxnId="{B84EE88B-7095-4AF4-851C-5886B9D3342A}">
      <dgm:prSet/>
      <dgm:spPr/>
      <dgm:t>
        <a:bodyPr/>
        <a:lstStyle/>
        <a:p>
          <a:endParaRPr lang="ru-RU"/>
        </a:p>
      </dgm:t>
    </dgm:pt>
    <dgm:pt modelId="{EFF5F3E6-29A1-48AC-A6BF-E9591DC15D79}" type="sibTrans" cxnId="{B84EE88B-7095-4AF4-851C-5886B9D3342A}">
      <dgm:prSet/>
      <dgm:spPr/>
      <dgm:t>
        <a:bodyPr/>
        <a:lstStyle/>
        <a:p>
          <a:endParaRPr lang="ru-RU"/>
        </a:p>
      </dgm:t>
    </dgm:pt>
    <dgm:pt modelId="{6F9A00D4-8A0D-4C8B-A698-C877618BD15F}">
      <dgm:prSet phldrT="[Текст]"/>
      <dgm:spPr/>
      <dgm:t>
        <a:bodyPr/>
        <a:lstStyle/>
        <a:p>
          <a:r>
            <a:rPr lang="ru-RU" dirty="0" err="1"/>
            <a:t>Колл</a:t>
          </a:r>
          <a:r>
            <a:rPr lang="ru-RU" dirty="0"/>
            <a:t>-центр на </a:t>
          </a:r>
          <a:r>
            <a:rPr lang="en-US" dirty="0"/>
            <a:t>65 </a:t>
          </a:r>
          <a:r>
            <a:rPr lang="ru-RU" dirty="0"/>
            <a:t>рабочих мест, опытные интервьюеры, постоянный контроль качества интервью </a:t>
          </a:r>
        </a:p>
        <a:p>
          <a:r>
            <a:rPr lang="ru-RU" dirty="0"/>
            <a:t>	</a:t>
          </a:r>
        </a:p>
      </dgm:t>
    </dgm:pt>
    <dgm:pt modelId="{D3BC66C4-1601-4D4B-80B9-F8913D58440B}" type="parTrans" cxnId="{CA57F6F6-444F-430A-AF47-E3AB7EAE65FC}">
      <dgm:prSet/>
      <dgm:spPr/>
      <dgm:t>
        <a:bodyPr/>
        <a:lstStyle/>
        <a:p>
          <a:endParaRPr lang="ru-RU"/>
        </a:p>
      </dgm:t>
    </dgm:pt>
    <dgm:pt modelId="{F84E14F7-858F-4DD5-ACE7-D9966E1D8B15}" type="sibTrans" cxnId="{CA57F6F6-444F-430A-AF47-E3AB7EAE65FC}">
      <dgm:prSet/>
      <dgm:spPr/>
      <dgm:t>
        <a:bodyPr/>
        <a:lstStyle/>
        <a:p>
          <a:endParaRPr lang="ru-RU"/>
        </a:p>
      </dgm:t>
    </dgm:pt>
    <dgm:pt modelId="{8658A9D1-DF20-49C6-AD69-EF5218325C51}" type="pres">
      <dgm:prSet presAssocID="{BD35C0DB-658E-4C0E-B369-E27CC45023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FC3915-C850-4FCF-BEBE-2DCC1848B0B8}" type="pres">
      <dgm:prSet presAssocID="{17D53697-688E-4BA0-ACC5-E1D48FBD856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939267-474F-472B-A9F9-1801D87BF620}" type="pres">
      <dgm:prSet presAssocID="{17D53697-688E-4BA0-ACC5-E1D48FBD8562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CC3B08-3655-45A5-A067-FCE4B156B786}" type="pres">
      <dgm:prSet presAssocID="{84A21481-774B-4920-BFDA-183F6E9695F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DFA215-1A26-44CA-9897-A74A983F42CF}" type="pres">
      <dgm:prSet presAssocID="{84A21481-774B-4920-BFDA-183F6E9695F5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6627E9-C687-4232-8749-316209EE84A6}" type="pres">
      <dgm:prSet presAssocID="{6D7E2FD8-3054-465C-AFBA-6791F05DA88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751296-14BB-4B1B-A270-57A1984F8B41}" type="pres">
      <dgm:prSet presAssocID="{6D7E2FD8-3054-465C-AFBA-6791F05DA88C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940E58-24F9-4C82-B4E2-9D5AB3DD8C2F}" type="pres">
      <dgm:prSet presAssocID="{A0E71FB0-DE1D-46E8-BA9D-23B227E67DB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869072-D7C2-4EEA-B529-249C814FF1EA}" type="pres">
      <dgm:prSet presAssocID="{A0E71FB0-DE1D-46E8-BA9D-23B227E67DBA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C5BD0B-879B-4C49-B4DA-3A128A6532B1}" type="pres">
      <dgm:prSet presAssocID="{6677BD91-89CF-4340-8DA2-5CBA80A5593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23FF31-8890-4D5C-8851-4D820AECADF1}" type="pres">
      <dgm:prSet presAssocID="{6677BD91-89CF-4340-8DA2-5CBA80A55938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8DE2C1-D904-43DD-9EB0-D3330213BF80}" srcId="{BD35C0DB-658E-4C0E-B369-E27CC450231C}" destId="{17D53697-688E-4BA0-ACC5-E1D48FBD8562}" srcOrd="0" destOrd="0" parTransId="{89374FED-E5CA-47BF-816B-C774E3E7E680}" sibTransId="{9F5BF0E2-F1F9-4D5B-A78A-9CA61BBE3BD1}"/>
    <dgm:cxn modelId="{D4587AE7-4484-4D9B-B537-B0924E936816}" type="presOf" srcId="{6F9A00D4-8A0D-4C8B-A698-C877618BD15F}" destId="{F023FF31-8890-4D5C-8851-4D820AECADF1}" srcOrd="0" destOrd="0" presId="urn:microsoft.com/office/officeart/2005/8/layout/vList2"/>
    <dgm:cxn modelId="{B84EE88B-7095-4AF4-851C-5886B9D3342A}" srcId="{BD35C0DB-658E-4C0E-B369-E27CC450231C}" destId="{6677BD91-89CF-4340-8DA2-5CBA80A55938}" srcOrd="4" destOrd="0" parTransId="{9896A645-11C9-4BFA-8F17-AC0E0471EBED}" sibTransId="{EFF5F3E6-29A1-48AC-A6BF-E9591DC15D79}"/>
    <dgm:cxn modelId="{831218C6-3CF3-43E0-8844-63D78A2CC20F}" type="presOf" srcId="{238662E5-859B-4E9E-A236-99391E45F9AD}" destId="{5FDFA215-1A26-44CA-9897-A74A983F42CF}" srcOrd="0" destOrd="0" presId="urn:microsoft.com/office/officeart/2005/8/layout/vList2"/>
    <dgm:cxn modelId="{371D7930-BFE5-4CF0-A7BD-E75FC33EDE85}" type="presOf" srcId="{FFAE7CEB-4240-43F3-BDF9-47F32DE65ED5}" destId="{E9939267-474F-472B-A9F9-1801D87BF620}" srcOrd="0" destOrd="1" presId="urn:microsoft.com/office/officeart/2005/8/layout/vList2"/>
    <dgm:cxn modelId="{EFF533BC-4DB8-47F1-A8C2-45E4039AC285}" srcId="{6D7E2FD8-3054-465C-AFBA-6791F05DA88C}" destId="{C95F95B6-55B5-4D9E-8858-C2378FF940AA}" srcOrd="0" destOrd="0" parTransId="{CA91130A-1597-4D83-A64C-41358D5CCCCE}" sibTransId="{4876D07C-B469-4588-917E-592064A1B7E5}"/>
    <dgm:cxn modelId="{CA57F6F6-444F-430A-AF47-E3AB7EAE65FC}" srcId="{6677BD91-89CF-4340-8DA2-5CBA80A55938}" destId="{6F9A00D4-8A0D-4C8B-A698-C877618BD15F}" srcOrd="0" destOrd="0" parTransId="{D3BC66C4-1601-4D4B-80B9-F8913D58440B}" sibTransId="{F84E14F7-858F-4DD5-ACE7-D9966E1D8B15}"/>
    <dgm:cxn modelId="{0AB717AC-25D8-4C93-9122-21018B86F80F}" srcId="{84A21481-774B-4920-BFDA-183F6E9695F5}" destId="{238662E5-859B-4E9E-A236-99391E45F9AD}" srcOrd="0" destOrd="0" parTransId="{C703C845-604A-4818-A30E-ED6467E3F64F}" sibTransId="{5834A87A-856B-4690-884D-69FA865F38F1}"/>
    <dgm:cxn modelId="{8F59F0ED-A475-4204-8B8D-AE5AFA94F551}" type="presOf" srcId="{B906CF23-1935-4F72-8618-E4576092E650}" destId="{5FDFA215-1A26-44CA-9897-A74A983F42CF}" srcOrd="0" destOrd="2" presId="urn:microsoft.com/office/officeart/2005/8/layout/vList2"/>
    <dgm:cxn modelId="{579847C6-E602-4FB9-997D-57B71C3D18A5}" srcId="{17D53697-688E-4BA0-ACC5-E1D48FBD8562}" destId="{C7A8B181-A778-45DB-8092-180728A788B3}" srcOrd="2" destOrd="0" parTransId="{BDFFD804-8BB2-4086-81DC-5A32F542DAE7}" sibTransId="{57D20D42-6773-419C-A972-711C76418AC6}"/>
    <dgm:cxn modelId="{DE2C4D23-00CD-4C2C-A604-8FB21A7B9AC1}" type="presOf" srcId="{84A21481-774B-4920-BFDA-183F6E9695F5}" destId="{C8CC3B08-3655-45A5-A067-FCE4B156B786}" srcOrd="0" destOrd="0" presId="urn:microsoft.com/office/officeart/2005/8/layout/vList2"/>
    <dgm:cxn modelId="{84939D57-B755-4EC0-B0AB-1B46ACE29EE6}" srcId="{BD35C0DB-658E-4C0E-B369-E27CC450231C}" destId="{6D7E2FD8-3054-465C-AFBA-6791F05DA88C}" srcOrd="2" destOrd="0" parTransId="{4543EE08-4F15-474D-8909-B9FEE4BBBA7A}" sibTransId="{8E63667A-6982-4E54-BE96-4D7409CF37DF}"/>
    <dgm:cxn modelId="{3D521564-9390-4741-9AB3-30790DFE2C4A}" type="presOf" srcId="{6677BD91-89CF-4340-8DA2-5CBA80A55938}" destId="{14C5BD0B-879B-4C49-B4DA-3A128A6532B1}" srcOrd="0" destOrd="0" presId="urn:microsoft.com/office/officeart/2005/8/layout/vList2"/>
    <dgm:cxn modelId="{BE06F7F4-0BE0-491D-A44F-8181232DA3B3}" type="presOf" srcId="{95891C6F-5CB9-4731-81B8-772AAC8278FC}" destId="{5FDFA215-1A26-44CA-9897-A74A983F42CF}" srcOrd="0" destOrd="1" presId="urn:microsoft.com/office/officeart/2005/8/layout/vList2"/>
    <dgm:cxn modelId="{20292C8D-9646-48F8-BEC8-2951461A866D}" type="presOf" srcId="{C95F95B6-55B5-4D9E-8858-C2378FF940AA}" destId="{3A751296-14BB-4B1B-A270-57A1984F8B41}" srcOrd="0" destOrd="0" presId="urn:microsoft.com/office/officeart/2005/8/layout/vList2"/>
    <dgm:cxn modelId="{D50D8B37-F428-43E1-B2DF-58F281DEC81C}" type="presOf" srcId="{33C241A5-8190-43EB-9DF2-B6A0D9585BDA}" destId="{E9939267-474F-472B-A9F9-1801D87BF620}" srcOrd="0" destOrd="0" presId="urn:microsoft.com/office/officeart/2005/8/layout/vList2"/>
    <dgm:cxn modelId="{FA828487-7A00-4339-9CBD-AC014A477D9D}" srcId="{17D53697-688E-4BA0-ACC5-E1D48FBD8562}" destId="{FFAE7CEB-4240-43F3-BDF9-47F32DE65ED5}" srcOrd="1" destOrd="0" parTransId="{5F88FB42-4080-426E-95A6-C464A2391FD8}" sibTransId="{9C5EF3FE-09A2-47AF-AC77-4EC7F9EF428F}"/>
    <dgm:cxn modelId="{525B77BE-608D-4D15-9027-B5C1C5AA3632}" srcId="{BD35C0DB-658E-4C0E-B369-E27CC450231C}" destId="{A0E71FB0-DE1D-46E8-BA9D-23B227E67DBA}" srcOrd="3" destOrd="0" parTransId="{3EB79374-9A74-4F24-A34B-ED8763CE16A8}" sibTransId="{A40F1C80-5EDB-448E-9A1E-89E5FBA91A13}"/>
    <dgm:cxn modelId="{293D3A20-23FF-4F90-B78D-AD53FB32481E}" type="presOf" srcId="{E6F4B222-F982-4B36-AAD5-4D9A6C81E16C}" destId="{E9939267-474F-472B-A9F9-1801D87BF620}" srcOrd="0" destOrd="4" presId="urn:microsoft.com/office/officeart/2005/8/layout/vList2"/>
    <dgm:cxn modelId="{97C115B3-BA8F-466F-B4FC-9342852F6546}" type="presOf" srcId="{17D53697-688E-4BA0-ACC5-E1D48FBD8562}" destId="{D6FC3915-C850-4FCF-BEBE-2DCC1848B0B8}" srcOrd="0" destOrd="0" presId="urn:microsoft.com/office/officeart/2005/8/layout/vList2"/>
    <dgm:cxn modelId="{70CE85D7-26D6-4255-A55C-3E25A188E620}" type="presOf" srcId="{6D7E2FD8-3054-465C-AFBA-6791F05DA88C}" destId="{0A6627E9-C687-4232-8749-316209EE84A6}" srcOrd="0" destOrd="0" presId="urn:microsoft.com/office/officeart/2005/8/layout/vList2"/>
    <dgm:cxn modelId="{F0C6E26D-9335-4FF4-AB02-F38A1F884021}" type="presOf" srcId="{9E99F716-BB0D-4740-BF76-9E7832006AA0}" destId="{E9939267-474F-472B-A9F9-1801D87BF620}" srcOrd="0" destOrd="3" presId="urn:microsoft.com/office/officeart/2005/8/layout/vList2"/>
    <dgm:cxn modelId="{E5C363FF-0F9E-4F12-90B4-53BF4CDC0173}" srcId="{BD35C0DB-658E-4C0E-B369-E27CC450231C}" destId="{84A21481-774B-4920-BFDA-183F6E9695F5}" srcOrd="1" destOrd="0" parTransId="{31CD455D-5D60-432A-A98D-9F60B2B5B59B}" sibTransId="{63C6E70E-2356-47FD-B730-32C0D89B92DD}"/>
    <dgm:cxn modelId="{B7BA9C03-89A0-4DB0-B017-1C16FBD3EDA1}" type="presOf" srcId="{C7A8B181-A778-45DB-8092-180728A788B3}" destId="{E9939267-474F-472B-A9F9-1801D87BF620}" srcOrd="0" destOrd="2" presId="urn:microsoft.com/office/officeart/2005/8/layout/vList2"/>
    <dgm:cxn modelId="{E8D554F7-C8F7-4913-A624-44E8A396F7C4}" type="presOf" srcId="{6F1E7B15-7E6B-4322-BBC0-2D3F2B4D575A}" destId="{FB869072-D7C2-4EEA-B529-249C814FF1EA}" srcOrd="0" destOrd="0" presId="urn:microsoft.com/office/officeart/2005/8/layout/vList2"/>
    <dgm:cxn modelId="{15E5D92D-0F82-4427-81CB-35DEEC2EA779}" srcId="{17D53697-688E-4BA0-ACC5-E1D48FBD8562}" destId="{9E99F716-BB0D-4740-BF76-9E7832006AA0}" srcOrd="3" destOrd="0" parTransId="{50159B02-184B-4CEE-8C09-604EFB6C8578}" sibTransId="{216EB140-70EC-4B80-A4A5-96C267424FDF}"/>
    <dgm:cxn modelId="{30F52F84-91FD-42AE-A4A8-1F2AD453A807}" srcId="{84A21481-774B-4920-BFDA-183F6E9695F5}" destId="{B906CF23-1935-4F72-8618-E4576092E650}" srcOrd="2" destOrd="0" parTransId="{61B2F2E7-B71A-40F1-9224-C8E074B68E93}" sibTransId="{B9DF51AC-222D-4CE5-BFB1-1C48EA3B2651}"/>
    <dgm:cxn modelId="{01C5EBAE-75FE-40E2-BD96-3F9CDB6D885F}" type="presOf" srcId="{A0E71FB0-DE1D-46E8-BA9D-23B227E67DBA}" destId="{DB940E58-24F9-4C82-B4E2-9D5AB3DD8C2F}" srcOrd="0" destOrd="0" presId="urn:microsoft.com/office/officeart/2005/8/layout/vList2"/>
    <dgm:cxn modelId="{E827DAC1-717F-4482-AA7E-7970C638090E}" srcId="{A0E71FB0-DE1D-46E8-BA9D-23B227E67DBA}" destId="{6F1E7B15-7E6B-4322-BBC0-2D3F2B4D575A}" srcOrd="0" destOrd="0" parTransId="{297EDBD5-EFCA-4B9A-9FC8-130E4EBC3B74}" sibTransId="{69CD0C07-17C6-43EA-BBA6-B652532C3201}"/>
    <dgm:cxn modelId="{867E7F9D-0A3D-4140-A5DB-D8990A7F3E74}" type="presOf" srcId="{BD35C0DB-658E-4C0E-B369-E27CC450231C}" destId="{8658A9D1-DF20-49C6-AD69-EF5218325C51}" srcOrd="0" destOrd="0" presId="urn:microsoft.com/office/officeart/2005/8/layout/vList2"/>
    <dgm:cxn modelId="{8E0C5924-8A1A-488F-B4EA-FAF4E3C257E5}" srcId="{17D53697-688E-4BA0-ACC5-E1D48FBD8562}" destId="{33C241A5-8190-43EB-9DF2-B6A0D9585BDA}" srcOrd="0" destOrd="0" parTransId="{FD8B77D5-EE15-4906-8AD4-FBF710734CCB}" sibTransId="{2DF63DEA-A11E-4E45-AC37-5709A135EC28}"/>
    <dgm:cxn modelId="{DA02007D-4A5F-4E2E-9443-7608C9011A7A}" srcId="{17D53697-688E-4BA0-ACC5-E1D48FBD8562}" destId="{E6F4B222-F982-4B36-AAD5-4D9A6C81E16C}" srcOrd="4" destOrd="0" parTransId="{66A257A5-3C63-45AA-9F43-FD4C3A3A8BA6}" sibTransId="{506E1901-A160-490A-AB3F-2B71AE35D9FC}"/>
    <dgm:cxn modelId="{27278922-2E2D-407C-B331-F04E31B02463}" srcId="{84A21481-774B-4920-BFDA-183F6E9695F5}" destId="{95891C6F-5CB9-4731-81B8-772AAC8278FC}" srcOrd="1" destOrd="0" parTransId="{ECBA01AE-85E0-4A9F-B259-3FC38D5A15F2}" sibTransId="{65674BBE-309B-4F5A-B9E9-D7905993E9F5}"/>
    <dgm:cxn modelId="{EDEB7532-1159-45A4-9E52-5409C9F09F6E}" type="presParOf" srcId="{8658A9D1-DF20-49C6-AD69-EF5218325C51}" destId="{D6FC3915-C850-4FCF-BEBE-2DCC1848B0B8}" srcOrd="0" destOrd="0" presId="urn:microsoft.com/office/officeart/2005/8/layout/vList2"/>
    <dgm:cxn modelId="{C14BD342-340B-486F-98A5-A060295233F1}" type="presParOf" srcId="{8658A9D1-DF20-49C6-AD69-EF5218325C51}" destId="{E9939267-474F-472B-A9F9-1801D87BF620}" srcOrd="1" destOrd="0" presId="urn:microsoft.com/office/officeart/2005/8/layout/vList2"/>
    <dgm:cxn modelId="{0D43701B-FAD6-4F6A-8B99-296C5DB4FBA9}" type="presParOf" srcId="{8658A9D1-DF20-49C6-AD69-EF5218325C51}" destId="{C8CC3B08-3655-45A5-A067-FCE4B156B786}" srcOrd="2" destOrd="0" presId="urn:microsoft.com/office/officeart/2005/8/layout/vList2"/>
    <dgm:cxn modelId="{25DA865F-5072-44E0-B8BA-9F2F9EF2DD16}" type="presParOf" srcId="{8658A9D1-DF20-49C6-AD69-EF5218325C51}" destId="{5FDFA215-1A26-44CA-9897-A74A983F42CF}" srcOrd="3" destOrd="0" presId="urn:microsoft.com/office/officeart/2005/8/layout/vList2"/>
    <dgm:cxn modelId="{29E6588C-1772-45DA-A572-64CB13167065}" type="presParOf" srcId="{8658A9D1-DF20-49C6-AD69-EF5218325C51}" destId="{0A6627E9-C687-4232-8749-316209EE84A6}" srcOrd="4" destOrd="0" presId="urn:microsoft.com/office/officeart/2005/8/layout/vList2"/>
    <dgm:cxn modelId="{FEB27316-3744-42A7-84B8-FD3F392147DE}" type="presParOf" srcId="{8658A9D1-DF20-49C6-AD69-EF5218325C51}" destId="{3A751296-14BB-4B1B-A270-57A1984F8B41}" srcOrd="5" destOrd="0" presId="urn:microsoft.com/office/officeart/2005/8/layout/vList2"/>
    <dgm:cxn modelId="{A20E80D5-C396-465A-8126-5C368C9EB60A}" type="presParOf" srcId="{8658A9D1-DF20-49C6-AD69-EF5218325C51}" destId="{DB940E58-24F9-4C82-B4E2-9D5AB3DD8C2F}" srcOrd="6" destOrd="0" presId="urn:microsoft.com/office/officeart/2005/8/layout/vList2"/>
    <dgm:cxn modelId="{A9CA8448-444B-45A3-8DF0-64A669F00D71}" type="presParOf" srcId="{8658A9D1-DF20-49C6-AD69-EF5218325C51}" destId="{FB869072-D7C2-4EEA-B529-249C814FF1EA}" srcOrd="7" destOrd="0" presId="urn:microsoft.com/office/officeart/2005/8/layout/vList2"/>
    <dgm:cxn modelId="{82BA394D-7CE2-4AE9-B33E-CA54CEBD0231}" type="presParOf" srcId="{8658A9D1-DF20-49C6-AD69-EF5218325C51}" destId="{14C5BD0B-879B-4C49-B4DA-3A128A6532B1}" srcOrd="8" destOrd="0" presId="urn:microsoft.com/office/officeart/2005/8/layout/vList2"/>
    <dgm:cxn modelId="{890B05D1-67ED-45C0-B29E-A1B9934837C8}" type="presParOf" srcId="{8658A9D1-DF20-49C6-AD69-EF5218325C51}" destId="{F023FF31-8890-4D5C-8851-4D820AECADF1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C3915-C850-4FCF-BEBE-2DCC1848B0B8}">
      <dsp:nvSpPr>
        <dsp:cNvPr id="0" name=""/>
        <dsp:cNvSpPr/>
      </dsp:nvSpPr>
      <dsp:spPr>
        <a:xfrm>
          <a:off x="0" y="35822"/>
          <a:ext cx="8302932" cy="304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/>
            <a:t>Аналитический отдел</a:t>
          </a:r>
          <a:endParaRPr lang="ru-RU" sz="1300" kern="1200" dirty="0"/>
        </a:p>
      </dsp:txBody>
      <dsp:txXfrm>
        <a:off x="14850" y="50672"/>
        <a:ext cx="8273232" cy="274500"/>
      </dsp:txXfrm>
    </dsp:sp>
    <dsp:sp modelId="{E9939267-474F-472B-A9F9-1801D87BF620}">
      <dsp:nvSpPr>
        <dsp:cNvPr id="0" name=""/>
        <dsp:cNvSpPr/>
      </dsp:nvSpPr>
      <dsp:spPr>
        <a:xfrm>
          <a:off x="0" y="340022"/>
          <a:ext cx="8302932" cy="1426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618" tIns="16510" rIns="92456" bIns="165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000" kern="1200" dirty="0"/>
            <a:t>6 специалистов с профильным социологическим образованием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000" kern="1200" dirty="0"/>
            <a:t>3 кандидата наук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000" kern="1200" dirty="0"/>
            <a:t>Все специалисты регулярно </a:t>
          </a:r>
          <a:r>
            <a:rPr lang="ru-RU" sz="1000" b="1" kern="1200" dirty="0"/>
            <a:t>повышают квалификацию</a:t>
          </a:r>
          <a:r>
            <a:rPr lang="ru-RU" sz="1000" kern="1200" dirty="0"/>
            <a:t>, в том числе: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000" kern="1200" dirty="0"/>
            <a:t>	Семинары в Академии маркетинга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000" kern="1200" dirty="0"/>
            <a:t>	Стажировки у партнеров в Москве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000" kern="1200" dirty="0"/>
            <a:t>	Зарубежные стажировки (США, Германия, Канада)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000" b="1" kern="1200" dirty="0"/>
            <a:t>Специализация</a:t>
          </a:r>
          <a:r>
            <a:rPr lang="ru-RU" sz="1000" kern="1200" dirty="0"/>
            <a:t> внутри отдела: эксперты в изучении политических процессов, рынков </a:t>
          </a:r>
          <a:r>
            <a:rPr lang="en-US" sz="1000" kern="1200" dirty="0"/>
            <a:t>B2B</a:t>
          </a:r>
          <a:r>
            <a:rPr lang="ru-RU" sz="1000" kern="1200" dirty="0"/>
            <a:t>, анализе количественных и качественных данных, применении </a:t>
          </a:r>
          <a:r>
            <a:rPr lang="ru-RU" sz="1000" kern="1200" dirty="0" err="1"/>
            <a:t>новационных</a:t>
          </a:r>
          <a:r>
            <a:rPr lang="ru-RU" sz="1000" kern="1200" dirty="0"/>
            <a:t> исследовательских техник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000" kern="1200" dirty="0"/>
            <a:t>Внутренняя система постоянного повышения квалификации (еженедельные методологические семинары, обзоры рынков)</a:t>
          </a:r>
        </a:p>
      </dsp:txBody>
      <dsp:txXfrm>
        <a:off x="0" y="340022"/>
        <a:ext cx="8302932" cy="1426229"/>
      </dsp:txXfrm>
    </dsp:sp>
    <dsp:sp modelId="{C8CC3B08-3655-45A5-A067-FCE4B156B786}">
      <dsp:nvSpPr>
        <dsp:cNvPr id="0" name=""/>
        <dsp:cNvSpPr/>
      </dsp:nvSpPr>
      <dsp:spPr>
        <a:xfrm>
          <a:off x="0" y="1766252"/>
          <a:ext cx="8302932" cy="304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/>
            <a:t>Отдел качественных исследований</a:t>
          </a:r>
          <a:endParaRPr lang="ru-RU" sz="1300" kern="1200" dirty="0"/>
        </a:p>
      </dsp:txBody>
      <dsp:txXfrm>
        <a:off x="14850" y="1781102"/>
        <a:ext cx="8273232" cy="274500"/>
      </dsp:txXfrm>
    </dsp:sp>
    <dsp:sp modelId="{5FDFA215-1A26-44CA-9897-A74A983F42CF}">
      <dsp:nvSpPr>
        <dsp:cNvPr id="0" name=""/>
        <dsp:cNvSpPr/>
      </dsp:nvSpPr>
      <dsp:spPr>
        <a:xfrm>
          <a:off x="0" y="2070452"/>
          <a:ext cx="8302932" cy="497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618" tIns="16510" rIns="92456" bIns="16510" numCol="1" spcCol="1270" anchor="t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000" kern="1200" dirty="0"/>
            <a:t>5 специалистов, имеющих профильное социологическое и психологическое образование, опыт работы составляет от 5 до 14 лет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000" kern="1200" dirty="0"/>
            <a:t>3 квалифицированных модератора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000" kern="1200" dirty="0"/>
            <a:t>Модератор-психолог со специализацией на сложных целевых аудиториях</a:t>
          </a:r>
        </a:p>
      </dsp:txBody>
      <dsp:txXfrm>
        <a:off x="0" y="2070452"/>
        <a:ext cx="8302932" cy="497835"/>
      </dsp:txXfrm>
    </dsp:sp>
    <dsp:sp modelId="{0A6627E9-C687-4232-8749-316209EE84A6}">
      <dsp:nvSpPr>
        <dsp:cNvPr id="0" name=""/>
        <dsp:cNvSpPr/>
      </dsp:nvSpPr>
      <dsp:spPr>
        <a:xfrm>
          <a:off x="0" y="2568287"/>
          <a:ext cx="8302932" cy="304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/>
            <a:t>Отдел холл-тестов</a:t>
          </a:r>
          <a:endParaRPr lang="ru-RU" sz="1300" kern="1200" dirty="0"/>
        </a:p>
      </dsp:txBody>
      <dsp:txXfrm>
        <a:off x="14850" y="2583137"/>
        <a:ext cx="8273232" cy="274500"/>
      </dsp:txXfrm>
    </dsp:sp>
    <dsp:sp modelId="{3A751296-14BB-4B1B-A270-57A1984F8B41}">
      <dsp:nvSpPr>
        <dsp:cNvPr id="0" name=""/>
        <dsp:cNvSpPr/>
      </dsp:nvSpPr>
      <dsp:spPr>
        <a:xfrm>
          <a:off x="0" y="2872487"/>
          <a:ext cx="8302932" cy="21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618" tIns="16510" rIns="92456" bIns="165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000" kern="1200" dirty="0">
              <a:latin typeface="+mn-lt"/>
            </a:rPr>
            <a:t>команда профессиональных супервайзеров и помощников супервайзеров</a:t>
          </a:r>
          <a:endParaRPr lang="ru-RU" sz="1000" kern="1200" dirty="0"/>
        </a:p>
      </dsp:txBody>
      <dsp:txXfrm>
        <a:off x="0" y="2872487"/>
        <a:ext cx="8302932" cy="215280"/>
      </dsp:txXfrm>
    </dsp:sp>
    <dsp:sp modelId="{DB940E58-24F9-4C82-B4E2-9D5AB3DD8C2F}">
      <dsp:nvSpPr>
        <dsp:cNvPr id="0" name=""/>
        <dsp:cNvSpPr/>
      </dsp:nvSpPr>
      <dsp:spPr>
        <a:xfrm>
          <a:off x="0" y="3087767"/>
          <a:ext cx="8302932" cy="304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/>
            <a:t>Отдел массовых опросов</a:t>
          </a:r>
          <a:endParaRPr lang="ru-RU" sz="1300" kern="1200" dirty="0"/>
        </a:p>
      </dsp:txBody>
      <dsp:txXfrm>
        <a:off x="14850" y="3102617"/>
        <a:ext cx="8273232" cy="274500"/>
      </dsp:txXfrm>
    </dsp:sp>
    <dsp:sp modelId="{FB869072-D7C2-4EEA-B529-249C814FF1EA}">
      <dsp:nvSpPr>
        <dsp:cNvPr id="0" name=""/>
        <dsp:cNvSpPr/>
      </dsp:nvSpPr>
      <dsp:spPr>
        <a:xfrm>
          <a:off x="0" y="3391967"/>
          <a:ext cx="8302932" cy="296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618" tIns="16510" rIns="92456" bIns="165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000" kern="1200" dirty="0"/>
            <a:t>5 специалистов, имеющих профильное социологическое, философское, социально-экономическое и </a:t>
          </a:r>
          <a:r>
            <a:rPr lang="en-US" sz="1000" kern="1200" dirty="0"/>
            <a:t>PR</a:t>
          </a:r>
          <a:r>
            <a:rPr lang="ru-RU" sz="1000" kern="1200" dirty="0"/>
            <a:t> образование, опыт работы в сфере исследований составляет от 3 до 17 лет</a:t>
          </a:r>
        </a:p>
      </dsp:txBody>
      <dsp:txXfrm>
        <a:off x="0" y="3391967"/>
        <a:ext cx="8302932" cy="296010"/>
      </dsp:txXfrm>
    </dsp:sp>
    <dsp:sp modelId="{14C5BD0B-879B-4C49-B4DA-3A128A6532B1}">
      <dsp:nvSpPr>
        <dsp:cNvPr id="0" name=""/>
        <dsp:cNvSpPr/>
      </dsp:nvSpPr>
      <dsp:spPr>
        <a:xfrm>
          <a:off x="0" y="3687977"/>
          <a:ext cx="8302932" cy="304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CATI</a:t>
          </a:r>
          <a:r>
            <a:rPr lang="ru-RU" sz="1300" kern="1200" dirty="0"/>
            <a:t>-центр</a:t>
          </a:r>
        </a:p>
      </dsp:txBody>
      <dsp:txXfrm>
        <a:off x="14850" y="3702827"/>
        <a:ext cx="8273232" cy="274500"/>
      </dsp:txXfrm>
    </dsp:sp>
    <dsp:sp modelId="{F023FF31-8890-4D5C-8851-4D820AECADF1}">
      <dsp:nvSpPr>
        <dsp:cNvPr id="0" name=""/>
        <dsp:cNvSpPr/>
      </dsp:nvSpPr>
      <dsp:spPr>
        <a:xfrm>
          <a:off x="0" y="3992177"/>
          <a:ext cx="8302932" cy="329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618" tIns="16510" rIns="92456" bIns="165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000" kern="1200" dirty="0" err="1"/>
            <a:t>Колл</a:t>
          </a:r>
          <a:r>
            <a:rPr lang="ru-RU" sz="1000" kern="1200" dirty="0"/>
            <a:t>-центр на </a:t>
          </a:r>
          <a:r>
            <a:rPr lang="en-US" sz="1000" kern="1200" dirty="0"/>
            <a:t>65 </a:t>
          </a:r>
          <a:r>
            <a:rPr lang="ru-RU" sz="1000" kern="1200" dirty="0"/>
            <a:t>рабочих мест, опытные интервьюеры, постоянный контроль качества интервью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000" kern="1200" dirty="0"/>
            <a:t>	</a:t>
          </a:r>
        </a:p>
      </dsp:txBody>
      <dsp:txXfrm>
        <a:off x="0" y="3992177"/>
        <a:ext cx="8302932" cy="3296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47968-86C8-40D1-A43B-68D2DCECBAFA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8B62C-B720-405B-A805-D767E99035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307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469512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6EE0C220-9E90-4C90-8DBC-770D82660A7A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821983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2593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1" type="blank">
  <p:cSld name="BLANK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;p3"/>
          <p:cNvSpPr/>
          <p:nvPr userDrawn="1"/>
        </p:nvSpPr>
        <p:spPr>
          <a:xfrm>
            <a:off x="7776242" y="0"/>
            <a:ext cx="744288" cy="43030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8122605" y="142721"/>
            <a:ext cx="397925" cy="287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050" b="1">
                <a:solidFill>
                  <a:schemeClr val="bg1"/>
                </a:solidFill>
                <a:latin typeface="+mn-lt"/>
                <a:ea typeface="Josefin Sans"/>
                <a:cs typeface="Josefin Sans"/>
                <a:sym typeface="Josefin Sans"/>
              </a:defRPr>
            </a:lvl1pPr>
            <a:lvl2pPr lvl="1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817" y="70593"/>
            <a:ext cx="201788" cy="2241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0F3CA-8418-4069-8635-064674E6945C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69C1-E657-4C2A-B5B5-EFB4AF49B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276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0F3CA-8418-4069-8635-064674E6945C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69C1-E657-4C2A-B5B5-EFB4AF49B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121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0F3CA-8418-4069-8635-064674E6945C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69C1-E657-4C2A-B5B5-EFB4AF49B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489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0F3CA-8418-4069-8635-064674E6945C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69C1-E657-4C2A-B5B5-EFB4AF49B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297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0F3CA-8418-4069-8635-064674E6945C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69C1-E657-4C2A-B5B5-EFB4AF49B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939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0F3CA-8418-4069-8635-064674E6945C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69C1-E657-4C2A-B5B5-EFB4AF49B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75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0F3CA-8418-4069-8635-064674E6945C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69C1-E657-4C2A-B5B5-EFB4AF49B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464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7F26F50-F9C1-4D36-9914-613129312427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A348-2F76-4CCD-9164-E99A5362D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18379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733" y="205441"/>
            <a:ext cx="7200900" cy="357606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4096" y="824948"/>
            <a:ext cx="7208354" cy="3518453"/>
          </a:xfrm>
        </p:spPr>
        <p:txBody>
          <a:bodyPr rtlCol="0"/>
          <a:lstStyle>
            <a:lvl1pPr>
              <a:defRPr sz="1400" baseline="0">
                <a:solidFill>
                  <a:schemeClr val="tx1"/>
                </a:solidFill>
              </a:defRPr>
            </a:lvl1pPr>
            <a:lvl2pPr>
              <a:defRPr sz="1200" baseline="0">
                <a:solidFill>
                  <a:schemeClr val="tx1"/>
                </a:solidFill>
              </a:defRPr>
            </a:lvl2pPr>
            <a:lvl3pPr>
              <a:defRPr sz="1100" baseline="0">
                <a:solidFill>
                  <a:schemeClr val="tx1"/>
                </a:solidFill>
              </a:defRPr>
            </a:lvl3pPr>
            <a:lvl4pPr>
              <a:defRPr sz="900" i="1" baseline="0">
                <a:solidFill>
                  <a:schemeClr val="tx1"/>
                </a:solidFill>
              </a:defRPr>
            </a:lvl4pPr>
            <a:lvl5pPr>
              <a:defRPr sz="900" baseline="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4717259"/>
            <a:ext cx="4596023" cy="166827"/>
          </a:xfrm>
          <a:prstGeom prst="rect">
            <a:avLst/>
          </a:prstGeom>
        </p:spPr>
        <p:txBody>
          <a:bodyPr lIns="68580" tIns="34290" rIns="68580" bIns="34290"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8B50EF4-9C17-4C06-9125-55804EAC6C3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963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179576"/>
            <a:ext cx="3291840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1694525"/>
            <a:ext cx="3291840" cy="2880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179576"/>
            <a:ext cx="3291840" cy="47982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1694525"/>
            <a:ext cx="3291840" cy="2880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E283-624B-4F53-8094-7CB8CA44AF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170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723"/>
            <a:ext cx="7772400" cy="66794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00188" y="4007644"/>
            <a:ext cx="6348413" cy="676275"/>
          </a:xfrm>
          <a:solidFill>
            <a:srgbClr val="FFFFFF">
              <a:alpha val="50000"/>
            </a:srgbClr>
          </a:solidFill>
        </p:spPr>
        <p:txBody>
          <a:bodyPr anchor="ctr" anchorCtr="1"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5E273F7-7974-4419-888C-20A74F495D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8286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0F3CA-8418-4069-8635-064674E6945C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69C1-E657-4C2A-B5B5-EFB4AF49B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090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0F3CA-8418-4069-8635-064674E6945C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69C1-E657-4C2A-B5B5-EFB4AF49B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822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0F3CA-8418-4069-8635-064674E6945C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69C1-E657-4C2A-B5B5-EFB4AF49B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666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0F3CA-8418-4069-8635-064674E6945C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69C1-E657-4C2A-B5B5-EFB4AF49B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816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13;p23"/>
          <p:cNvSpPr/>
          <p:nvPr userDrawn="1"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w="19050" cap="flat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Josefin Slab SemiBold"/>
              <a:buChar char="●"/>
              <a:defRPr sz="1200">
                <a:solidFill>
                  <a:schemeClr val="lt1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Josefin Slab SemiBold"/>
              <a:buChar char="○"/>
              <a:defRPr sz="1200">
                <a:solidFill>
                  <a:schemeClr val="lt1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Josefin Slab SemiBold"/>
              <a:buChar char="■"/>
              <a:defRPr sz="1200">
                <a:solidFill>
                  <a:schemeClr val="lt1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Josefin Slab SemiBold"/>
              <a:buChar char="●"/>
              <a:defRPr sz="1200">
                <a:solidFill>
                  <a:schemeClr val="lt1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Josefin Slab SemiBold"/>
              <a:buChar char="○"/>
              <a:defRPr sz="1200">
                <a:solidFill>
                  <a:schemeClr val="lt1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Josefin Slab SemiBold"/>
              <a:buChar char="■"/>
              <a:defRPr sz="1200">
                <a:solidFill>
                  <a:schemeClr val="lt1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Josefin Slab SemiBold"/>
              <a:buChar char="●"/>
              <a:defRPr sz="1200">
                <a:solidFill>
                  <a:schemeClr val="lt1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Josefin Slab SemiBold"/>
              <a:buChar char="○"/>
              <a:defRPr sz="1200">
                <a:solidFill>
                  <a:schemeClr val="lt1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Font typeface="Josefin Slab SemiBold"/>
              <a:buChar char="■"/>
              <a:defRPr sz="1200">
                <a:solidFill>
                  <a:schemeClr val="lt1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9pPr>
          </a:lstStyle>
          <a:p>
            <a:endParaRPr dirty="0"/>
          </a:p>
        </p:txBody>
      </p:sp>
      <p:sp>
        <p:nvSpPr>
          <p:cNvPr id="4" name="Google Shape;28;p3"/>
          <p:cNvSpPr/>
          <p:nvPr userDrawn="1"/>
        </p:nvSpPr>
        <p:spPr>
          <a:xfrm>
            <a:off x="7776242" y="0"/>
            <a:ext cx="744288" cy="43030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30;p3"/>
          <p:cNvSpPr txBox="1">
            <a:spLocks noGrp="1"/>
          </p:cNvSpPr>
          <p:nvPr>
            <p:ph type="sldNum" idx="4"/>
          </p:nvPr>
        </p:nvSpPr>
        <p:spPr>
          <a:xfrm>
            <a:off x="8122605" y="142721"/>
            <a:ext cx="397925" cy="287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050" b="1">
                <a:solidFill>
                  <a:schemeClr val="bg1"/>
                </a:solidFill>
                <a:latin typeface="+mn-lt"/>
                <a:ea typeface="Josefin Sans"/>
                <a:cs typeface="Josefin Sans"/>
                <a:sym typeface="Josefin Sans"/>
              </a:defRPr>
            </a:lvl1pPr>
            <a:lvl2pPr lvl="1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817" y="70593"/>
            <a:ext cx="201788" cy="224114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4" r:id="rId2"/>
    <p:sldLayoutId id="2147483666" r:id="rId3"/>
    <p:sldLayoutId id="2147483680" r:id="rId4"/>
    <p:sldLayoutId id="2147483681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tx1"/>
          </a:solidFill>
          <a:latin typeface="+mn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479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6186" y="865414"/>
            <a:ext cx="8180614" cy="3728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0F3CA-8418-4069-8635-064674E6945C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E69C1-E657-4C2A-B5B5-EFB4AF49B94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Google Shape;113;p23"/>
          <p:cNvSpPr/>
          <p:nvPr userDrawn="1"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w="19050" cap="flat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28;p3"/>
          <p:cNvSpPr/>
          <p:nvPr userDrawn="1"/>
        </p:nvSpPr>
        <p:spPr>
          <a:xfrm>
            <a:off x="7776242" y="0"/>
            <a:ext cx="744288" cy="43030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30;p3"/>
          <p:cNvSpPr txBox="1">
            <a:spLocks/>
          </p:cNvSpPr>
          <p:nvPr userDrawn="1"/>
        </p:nvSpPr>
        <p:spPr>
          <a:xfrm>
            <a:off x="8122605" y="142721"/>
            <a:ext cx="397925" cy="287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50" b="1" i="0" u="none" strike="noStrike" cap="none">
                <a:solidFill>
                  <a:schemeClr val="bg1"/>
                </a:solidFill>
                <a:latin typeface="+mn-lt"/>
                <a:ea typeface="Josefin Sans"/>
                <a:cs typeface="Josefin Sans"/>
                <a:sym typeface="Josefin Sans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817" y="70593"/>
            <a:ext cx="201788" cy="22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82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gif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socium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ovr@fsocium.ru" TargetMode="External"/><Relationship Id="rId5" Type="http://schemas.openxmlformats.org/officeDocument/2006/relationships/image" Target="../media/image46.png"/><Relationship Id="rId4" Type="http://schemas.openxmlformats.org/officeDocument/2006/relationships/hyperlink" Target="https://www.facebook.com/fundsociu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socium.com/partner/%d0%bf%d1%80%d0%be%d0%b3%d1%80%d0%b0%d0%bc%d0%bc%d0%b0-vortex-%d0%bf%d1%80%d0%b5%d0%b4%d0%bd%d0%b0%d0%b7%d0%bd%d0%b0%d1%87%d0%b5%d0%bd%d0%b0-%d0%b4%d0%bb%d1%8f/" TargetMode="External"/><Relationship Id="rId4" Type="http://schemas.openxmlformats.org/officeDocument/2006/relationships/hyperlink" Target="http://www.siisltd.r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80962"/>
            <a:ext cx="7772400" cy="528638"/>
          </a:xfrm>
        </p:spPr>
        <p:txBody>
          <a:bodyPr/>
          <a:lstStyle/>
          <a:p>
            <a:pPr eaLnBrk="1" hangingPunct="1"/>
            <a:r>
              <a:rPr lang="ru-RU" sz="2800" b="1" dirty="0" smtClean="0"/>
              <a:t>Фонд «Социум», Екатеринбург</a:t>
            </a:r>
            <a:endParaRPr lang="en-US" sz="28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096128" y="4656221"/>
            <a:ext cx="1981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Год создания </a:t>
            </a:r>
            <a:r>
              <a:rPr lang="ru-RU" b="1" dirty="0" smtClean="0"/>
              <a:t>2012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76912525"/>
      </p:ext>
    </p:extLst>
  </p:cSld>
  <p:clrMapOvr>
    <a:masterClrMapping/>
  </p:clrMapOvr>
  <p:transition spd="slow" advTm="2853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/>
              <a:t>Наши клиенты:</a:t>
            </a:r>
          </a:p>
        </p:txBody>
      </p:sp>
      <p:sp>
        <p:nvSpPr>
          <p:cNvPr id="7" name="Текст 6"/>
          <p:cNvSpPr>
            <a:spLocks noGrp="1"/>
          </p:cNvSpPr>
          <p:nvPr>
            <p:ph idx="1"/>
          </p:nvPr>
        </p:nvSpPr>
        <p:spPr>
          <a:xfrm>
            <a:off x="5137487" y="4337784"/>
            <a:ext cx="3801979" cy="330744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1200" b="1" dirty="0">
                <a:latin typeface="+mn-lt"/>
              </a:rPr>
              <a:t>и многие другие…</a:t>
            </a:r>
          </a:p>
        </p:txBody>
      </p:sp>
      <p:pic>
        <p:nvPicPr>
          <p:cNvPr id="8" name="Picture 8" descr="&amp;Ocy;&amp;Acy;&amp;Ocy; &amp;Ucy;&amp;Bcy;&amp;Rcy;&amp;icy;&amp;R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634" y="997103"/>
            <a:ext cx="2187094" cy="69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&amp;Gcy;&amp;acy;&amp;zcy;&amp;pcy;&amp;rcy;&amp;ocy;&amp;mcy; &amp;ncy;&amp;iecy;&amp;fcy;&amp;tcy;&amp;soft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528" y="2888241"/>
            <a:ext cx="1540877" cy="56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http://www.radugapark.ru/templates/default/img/logotyp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317" y="1651670"/>
            <a:ext cx="1728596" cy="82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&amp;Kcy;&amp;acy;&amp;rcy;&amp;ncy;&amp;acy;&amp;vcy;&amp;acy;&amp;l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315" y="3345023"/>
            <a:ext cx="1833239" cy="37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Заголовок 3"/>
          <p:cNvSpPr txBox="1">
            <a:spLocks/>
          </p:cNvSpPr>
          <p:nvPr/>
        </p:nvSpPr>
        <p:spPr>
          <a:xfrm>
            <a:off x="195985" y="175530"/>
            <a:ext cx="8062664" cy="511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Наши клиенты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223" y="681856"/>
            <a:ext cx="1596433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59" y="881331"/>
            <a:ext cx="98107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613" y="2589555"/>
            <a:ext cx="1736271" cy="69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195" y="2089994"/>
            <a:ext cx="1326359" cy="999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88" y="1633009"/>
            <a:ext cx="2697668" cy="48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91" y="2544260"/>
            <a:ext cx="1122886" cy="108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528" y="3670584"/>
            <a:ext cx="956679" cy="102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88" y="997103"/>
            <a:ext cx="1014841" cy="489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11" descr="https://cdn.worldvectorlogo.com/logos/unilever-3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603" y="332175"/>
            <a:ext cx="984024" cy="114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40855"/>
            <a:ext cx="2400789" cy="49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181" y="2359637"/>
            <a:ext cx="1792460" cy="47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082" y="3279899"/>
            <a:ext cx="950329" cy="899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47" y="3875698"/>
            <a:ext cx="2338202" cy="61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21" y="3964009"/>
            <a:ext cx="1980628" cy="542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365" y="632559"/>
            <a:ext cx="1688092" cy="49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http://www.gkalfa.com/upload/iblock/7bb/7bb6d36dd9a0f47312b63d96c1c95756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749" y="4485709"/>
            <a:ext cx="1880466" cy="42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77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96"/>
    </mc:Choice>
    <mc:Fallback xmlns="">
      <p:transition spd="slow" advTm="909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/>
              <a:t>Наши клиенты:</a:t>
            </a:r>
          </a:p>
        </p:txBody>
      </p:sp>
      <p:sp>
        <p:nvSpPr>
          <p:cNvPr id="21" name="Заголовок 3"/>
          <p:cNvSpPr txBox="1">
            <a:spLocks/>
          </p:cNvSpPr>
          <p:nvPr/>
        </p:nvSpPr>
        <p:spPr>
          <a:xfrm>
            <a:off x="195985" y="175530"/>
            <a:ext cx="8062664" cy="511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Наши партнеры</a:t>
            </a:r>
          </a:p>
        </p:txBody>
      </p:sp>
      <p:sp>
        <p:nvSpPr>
          <p:cNvPr id="3" name="AutoShape 11" descr="https://cdn.worldvectorlogo.com/logos/unilever-3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55" y="3963122"/>
            <a:ext cx="10763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009326"/>
            <a:ext cx="1168205" cy="1113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693" y="1091966"/>
            <a:ext cx="1558728" cy="922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261" y="1306285"/>
            <a:ext cx="1121182" cy="96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799" y="3225073"/>
            <a:ext cx="16573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526" y="3654130"/>
            <a:ext cx="1466985" cy="776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309" y="3616644"/>
            <a:ext cx="1485969" cy="1145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294" y="1902958"/>
            <a:ext cx="24574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135" y="2963134"/>
            <a:ext cx="1143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386" y="753835"/>
            <a:ext cx="9048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421" y="284142"/>
            <a:ext cx="1747823" cy="75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237" y="4221219"/>
            <a:ext cx="25241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69" y="2389108"/>
            <a:ext cx="19812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10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96"/>
    </mc:Choice>
    <mc:Fallback xmlns="">
      <p:transition spd="slow" advTm="909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rtl="0"/>
            <a:fld id="{78B50EF4-9C17-4C06-9125-55804EAC6C3A}" type="slidenum">
              <a:rPr lang="ru-RU" smtClean="0"/>
              <a:t>12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54182" y="204788"/>
            <a:ext cx="6646718" cy="358775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Направления исследований рынка недвижимости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5691" y="571546"/>
            <a:ext cx="8194964" cy="4082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r>
              <a:rPr lang="ru-RU" kern="1200" dirty="0">
                <a:latin typeface="Calibri"/>
                <a:ea typeface="Calibri"/>
                <a:cs typeface="Calibri"/>
              </a:rPr>
              <a:t>Генерация и оценка  исходных гипотез Заказчика, лежащих в основе концепции нового ЖК,  для последующего их тестирования в  Целевой аудитории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r>
              <a:rPr lang="ru-RU" dirty="0">
                <a:latin typeface="Calibri"/>
                <a:ea typeface="Calibri"/>
                <a:cs typeface="Calibri"/>
              </a:rPr>
              <a:t>Анализ представлений  ЦА о  востребованных характеристиках  «Идеального ЖК»: функциональные и ценностные характеристики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r>
              <a:rPr lang="ru-RU" dirty="0">
                <a:latin typeface="Calibri"/>
                <a:ea typeface="Calibri"/>
                <a:cs typeface="Calibri"/>
              </a:rPr>
              <a:t>Определение  и анализ основных драйверов и барьеров при выборе нового ЖК для приобретения недвижимости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r>
              <a:rPr lang="ru-RU" dirty="0">
                <a:latin typeface="Calibri"/>
                <a:ea typeface="Calibri"/>
                <a:cs typeface="Calibri"/>
              </a:rPr>
              <a:t>Выделение и характеристика целевых аудиторий, их потребностей и барьеров приобретения первичной жилой недвижимости жителей Екатеринбурга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r>
              <a:rPr lang="ru-RU" dirty="0">
                <a:solidFill>
                  <a:srgbClr val="37465B"/>
                </a:solidFill>
                <a:latin typeface="Calibri"/>
                <a:ea typeface="Times New Roman"/>
                <a:cs typeface="Calibri"/>
              </a:rPr>
              <a:t>Изучение удовлетворенности работой УК и застройщиком</a:t>
            </a:r>
            <a:r>
              <a:rPr lang="ru-RU" dirty="0">
                <a:latin typeface="Calibri"/>
                <a:ea typeface="Times New Roman"/>
                <a:cs typeface="Calibri"/>
              </a:rPr>
              <a:t> Оценка уровня лояльности УК </a:t>
            </a:r>
            <a:r>
              <a:rPr lang="en-US" dirty="0">
                <a:latin typeface="Calibri"/>
                <a:ea typeface="Times New Roman"/>
                <a:cs typeface="Calibri"/>
              </a:rPr>
              <a:t>XXX </a:t>
            </a:r>
            <a:r>
              <a:rPr lang="ru-RU" dirty="0">
                <a:latin typeface="Calibri"/>
                <a:ea typeface="Times New Roman"/>
                <a:cs typeface="Calibri"/>
              </a:rPr>
              <a:t>(NPS). Выявление драйверов и барьеров лояльности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r>
              <a:rPr lang="ru-RU" dirty="0">
                <a:latin typeface="Calibri"/>
                <a:ea typeface="Calibri"/>
                <a:cs typeface="Calibri"/>
              </a:rPr>
              <a:t>Оценка уровня удовлетворенности проживанием в ЖК и работой УК «ХХХ», а также лояльность к застройщику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r>
              <a:rPr lang="ru-RU" dirty="0">
                <a:latin typeface="Calibri"/>
                <a:ea typeface="Times New Roman"/>
                <a:cs typeface="Calibri"/>
              </a:rPr>
              <a:t>Оценка работы менеджеров продаж первичной недвижимости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119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" smtClean="0"/>
              <a:pPr/>
              <a:t>13</a:t>
            </a:fld>
            <a:endParaRPr lang="e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9248" y="967525"/>
            <a:ext cx="3851012" cy="75608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3200" dirty="0">
                <a:solidFill>
                  <a:schemeClr val="tx1"/>
                </a:solidFill>
              </a:rPr>
              <a:t>	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hlinkClick r:id="rId3"/>
              </a:rPr>
              <a:t>fsocium.ru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  <a:p>
            <a:pPr algn="r"/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hlinkClick r:id="rId4"/>
              </a:rPr>
              <a:t>fundsocium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883" y="1502152"/>
            <a:ext cx="314325" cy="221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67714" y="847617"/>
            <a:ext cx="4104456" cy="156307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/>
          </a:p>
          <a:p>
            <a:r>
              <a:rPr lang="ru-RU" dirty="0" smtClean="0"/>
              <a:t>Рыбакова </a:t>
            </a:r>
            <a:r>
              <a:rPr lang="ru-RU" dirty="0"/>
              <a:t>Ольга Викторовна, директор Центра маркетинговых и социологических исследований </a:t>
            </a:r>
          </a:p>
          <a:p>
            <a:r>
              <a:rPr lang="en-US" dirty="0">
                <a:hlinkClick r:id="rId6"/>
              </a:rPr>
              <a:t>ovr@fsocium.ru</a:t>
            </a:r>
            <a:endParaRPr lang="en-US" dirty="0"/>
          </a:p>
          <a:p>
            <a:r>
              <a:rPr lang="en-US" dirty="0"/>
              <a:t>+7</a:t>
            </a:r>
            <a:r>
              <a:rPr lang="ru-RU" dirty="0"/>
              <a:t>9222223607</a:t>
            </a:r>
            <a:endParaRPr lang="en-US" dirty="0"/>
          </a:p>
          <a:p>
            <a:endParaRPr lang="en-US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1973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21555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Arial"/>
              </a:rPr>
              <a:t>Общая информация о Фонде «Социум»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05576"/>
            <a:ext cx="8424936" cy="3434781"/>
          </a:xfrm>
        </p:spPr>
        <p:txBody>
          <a:bodyPr>
            <a:normAutofit/>
          </a:bodyPr>
          <a:lstStyle/>
          <a:p>
            <a:pPr indent="-457200">
              <a:buBlip>
                <a:blip r:embed="rId2"/>
              </a:buBlip>
            </a:pPr>
            <a:r>
              <a:rPr lang="ru-RU" sz="1600" b="0" dirty="0">
                <a:latin typeface="+mn-lt"/>
              </a:rPr>
              <a:t>Дата основания Фонда «Социум» - июнь 1996 г., мы работаем на рынке исследований 25 лет.</a:t>
            </a:r>
          </a:p>
          <a:p>
            <a:pPr indent="-457200">
              <a:buBlip>
                <a:blip r:embed="rId2"/>
              </a:buBlip>
            </a:pPr>
            <a:r>
              <a:rPr lang="ru-RU" sz="1600" b="0" dirty="0">
                <a:latin typeface="+mn-lt"/>
              </a:rPr>
              <a:t>Среднее количество проектов в год 160-190 (проекты полного цикла – от задач до отчета, с возможностью последующего проведения семинаров, сессий по итогам проекта). </a:t>
            </a:r>
          </a:p>
          <a:p>
            <a:pPr indent="-457200">
              <a:buBlip>
                <a:blip r:embed="rId2"/>
              </a:buBlip>
            </a:pPr>
            <a:r>
              <a:rPr lang="ru-RU" sz="1600" b="0" dirty="0">
                <a:latin typeface="+mn-lt"/>
              </a:rPr>
              <a:t>Член ассоциации региональных исследовательских центров 7/89, член Российской Гильдии Маркетологов.</a:t>
            </a:r>
          </a:p>
          <a:p>
            <a:pPr marL="457200" indent="-457200">
              <a:buFont typeface="+mj-lt"/>
              <a:buAutoNum type="arabicPeriod"/>
            </a:pPr>
            <a:endParaRPr lang="ru-RU" sz="2000" b="0" dirty="0"/>
          </a:p>
          <a:p>
            <a:pPr marL="457200" indent="-457200">
              <a:buFont typeface="+mj-lt"/>
              <a:buAutoNum type="arabicPeriod"/>
            </a:pPr>
            <a:endParaRPr lang="ru-RU" sz="2000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E283-624B-4F53-8094-7CB8CA44AFE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247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51198"/>
            <a:ext cx="8062664" cy="511529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Команда Фонда «Социум»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49022269"/>
              </p:ext>
            </p:extLst>
          </p:nvPr>
        </p:nvGraphicFramePr>
        <p:xfrm>
          <a:off x="647564" y="519522"/>
          <a:ext cx="8302932" cy="4357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845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9962" y="26712"/>
            <a:ext cx="7778502" cy="4064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модераторы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15898" y="1330990"/>
            <a:ext cx="4040188" cy="479822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Коваленко Яна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438401" y="1853514"/>
            <a:ext cx="6077190" cy="2182876"/>
          </a:xfrm>
        </p:spPr>
        <p:txBody>
          <a:bodyPr>
            <a:noAutofit/>
          </a:bodyPr>
          <a:lstStyle/>
          <a:p>
            <a:pPr>
              <a:buClr>
                <a:srgbClr val="008000"/>
              </a:buClr>
            </a:pPr>
            <a:r>
              <a:rPr lang="ru-RU" sz="1400" b="0" dirty="0" smtClean="0">
                <a:solidFill>
                  <a:schemeClr val="tx1"/>
                </a:solidFill>
                <a:latin typeface="+mn-lt"/>
              </a:rPr>
              <a:t>Начальник отдела качественных исследований</a:t>
            </a:r>
          </a:p>
          <a:p>
            <a:pPr>
              <a:buClr>
                <a:srgbClr val="008000"/>
              </a:buClr>
            </a:pPr>
            <a:r>
              <a:rPr lang="ru-RU" sz="1400" b="0" dirty="0" smtClean="0">
                <a:solidFill>
                  <a:schemeClr val="tx1"/>
                </a:solidFill>
                <a:latin typeface="+mn-lt"/>
              </a:rPr>
              <a:t>Профессиональный социолог (</a:t>
            </a:r>
            <a:r>
              <a:rPr lang="ru-RU" sz="1400" b="0" dirty="0" err="1" smtClean="0">
                <a:solidFill>
                  <a:schemeClr val="tx1"/>
                </a:solidFill>
                <a:latin typeface="+mn-lt"/>
              </a:rPr>
              <a:t>УрГУ</a:t>
            </a:r>
            <a:r>
              <a:rPr lang="ru-RU" sz="1400" b="0" dirty="0" smtClean="0">
                <a:solidFill>
                  <a:schemeClr val="tx1"/>
                </a:solidFill>
                <a:latin typeface="+mn-lt"/>
              </a:rPr>
              <a:t> им. Горького)</a:t>
            </a:r>
          </a:p>
          <a:p>
            <a:pPr>
              <a:buClr>
                <a:srgbClr val="008000"/>
              </a:buClr>
            </a:pPr>
            <a:r>
              <a:rPr lang="ru-RU" sz="1400" b="0" dirty="0" smtClean="0">
                <a:solidFill>
                  <a:schemeClr val="tx1"/>
                </a:solidFill>
                <a:latin typeface="+mn-lt"/>
              </a:rPr>
              <a:t>Опыт модерирования групп с 2000 года (более 300 групп, любая тематика), опыт подготовки отчетов по широкому кругу тем</a:t>
            </a:r>
          </a:p>
          <a:p>
            <a:pPr>
              <a:buClr>
                <a:srgbClr val="008000"/>
              </a:buClr>
            </a:pPr>
            <a:r>
              <a:rPr lang="ru-RU" sz="1400" b="0" dirty="0" smtClean="0">
                <a:solidFill>
                  <a:schemeClr val="tx1"/>
                </a:solidFill>
                <a:latin typeface="+mn-lt"/>
              </a:rPr>
              <a:t>Повышение квалификации: семинары по качественным исследованиям и фокус-группам в Академии маркетинга и у А.Т. Мельниковой</a:t>
            </a:r>
            <a:endParaRPr lang="ru-RU" sz="14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6" name="Рисунок 1" descr="C:\Users\rybakova\Desktop\ya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48" y="2018269"/>
            <a:ext cx="750498" cy="907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6" name="Заголовок 3"/>
          <p:cNvSpPr txBox="1">
            <a:spLocks/>
          </p:cNvSpPr>
          <p:nvPr/>
        </p:nvSpPr>
        <p:spPr>
          <a:xfrm>
            <a:off x="320040" y="204818"/>
            <a:ext cx="8062664" cy="511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algn="l"/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Модераторы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255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507856" y="341635"/>
            <a:ext cx="7200800" cy="383381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Отраслевая структура маркетинговых проектов </a:t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(за последние 5 лет)</a:t>
            </a:r>
          </a:p>
        </p:txBody>
      </p:sp>
      <p:graphicFrame>
        <p:nvGraphicFramePr>
          <p:cNvPr id="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530413"/>
              </p:ext>
            </p:extLst>
          </p:nvPr>
        </p:nvGraphicFramePr>
        <p:xfrm>
          <a:off x="683568" y="1255299"/>
          <a:ext cx="7851775" cy="3575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6264188" y="2473423"/>
            <a:ext cx="2448272" cy="885597"/>
          </a:xfrm>
          <a:prstGeom prst="wedgeRectCallout">
            <a:avLst>
              <a:gd name="adj1" fmla="val -121082"/>
              <a:gd name="adj2" fmla="val -13678"/>
            </a:avLst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Char char="•"/>
            </a:pPr>
            <a:r>
              <a:rPr lang="ru-RU" sz="1050" dirty="0">
                <a:latin typeface="+mn-lt"/>
              </a:rPr>
              <a:t>Медицинские товары и услуги</a:t>
            </a:r>
          </a:p>
          <a:p>
            <a:pPr>
              <a:buFontTx/>
              <a:buChar char="•"/>
            </a:pPr>
            <a:r>
              <a:rPr lang="ru-RU" sz="1050" dirty="0"/>
              <a:t>Строительные материалы</a:t>
            </a:r>
            <a:endParaRPr lang="en-US" sz="1050" dirty="0"/>
          </a:p>
          <a:p>
            <a:pPr>
              <a:buFontTx/>
              <a:buChar char="•"/>
            </a:pPr>
            <a:r>
              <a:rPr lang="ru-RU" sz="1050" dirty="0"/>
              <a:t>Шины, </a:t>
            </a:r>
            <a:r>
              <a:rPr lang="ru-RU" sz="1050" dirty="0" err="1"/>
              <a:t>автодетали</a:t>
            </a:r>
            <a:endParaRPr lang="en-US" sz="1050" dirty="0"/>
          </a:p>
          <a:p>
            <a:pPr>
              <a:buFontTx/>
              <a:buChar char="•"/>
            </a:pPr>
            <a:r>
              <a:rPr lang="ru-RU" sz="1050" dirty="0"/>
              <a:t>Услуги В2В</a:t>
            </a:r>
          </a:p>
          <a:p>
            <a:pPr>
              <a:buFontTx/>
              <a:buChar char="•"/>
            </a:pPr>
            <a:endParaRPr lang="ru-RU" sz="1050" dirty="0">
              <a:latin typeface="+mn-lt"/>
            </a:endParaRPr>
          </a:p>
          <a:p>
            <a:pPr>
              <a:buFontTx/>
              <a:buChar char="•"/>
            </a:pPr>
            <a:endParaRPr lang="ru-RU" sz="1050" dirty="0">
              <a:latin typeface="+mn-lt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6156176" y="1203598"/>
            <a:ext cx="2664296" cy="76773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23%</a:t>
            </a:r>
            <a:r>
              <a:rPr kumimoji="0" lang="ru-RU" sz="12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 проектов - рынок </a:t>
            </a:r>
            <a:r>
              <a:rPr kumimoji="0" lang="en-US" sz="12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B2B</a:t>
            </a:r>
            <a:r>
              <a:rPr kumimoji="0" lang="ru-RU" sz="12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10% - комплексный анализ рынка</a:t>
            </a:r>
            <a:endParaRPr kumimoji="0" lang="ru-RU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2298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12"/>
    </mc:Choice>
    <mc:Fallback xmlns="">
      <p:transition spd="slow" advTm="861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198"/>
            <a:ext cx="8280400" cy="872728"/>
          </a:xfrm>
        </p:spPr>
        <p:txBody>
          <a:bodyPr/>
          <a:lstStyle/>
          <a:p>
            <a:r>
              <a:rPr lang="ru-RU" sz="2400" b="1" dirty="0">
                <a:solidFill>
                  <a:srgbClr val="177817"/>
                </a:solidFill>
              </a:rPr>
              <a:t>2 фокус-студии с полным оборудованием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1" y="3204840"/>
            <a:ext cx="3470274" cy="166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9" y="3074696"/>
            <a:ext cx="3738760" cy="171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5801" y="766372"/>
            <a:ext cx="80676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+mn-lt"/>
              </a:rPr>
              <a:t>Две новые просторные фокус-комнаты (23 и 17 </a:t>
            </a:r>
            <a:r>
              <a:rPr lang="ru-RU" sz="1600" b="1" dirty="0" err="1">
                <a:latin typeface="+mn-lt"/>
              </a:rPr>
              <a:t>кв.м</a:t>
            </a:r>
            <a:r>
              <a:rPr lang="ru-RU" sz="1600" b="1" dirty="0">
                <a:latin typeface="+mn-lt"/>
              </a:rPr>
              <a:t>.) с отдельными </a:t>
            </a:r>
            <a:r>
              <a:rPr lang="ru-RU" sz="1600" b="1" dirty="0" smtClean="0">
                <a:latin typeface="+mn-lt"/>
              </a:rPr>
              <a:t>клиентскими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+mn-lt"/>
              </a:rPr>
              <a:t>Каждая </a:t>
            </a:r>
            <a:r>
              <a:rPr lang="ru-RU" sz="1600" dirty="0">
                <a:latin typeface="+mn-lt"/>
              </a:rPr>
              <a:t>оборудована зеркалом </a:t>
            </a:r>
            <a:r>
              <a:rPr lang="ru-RU" sz="1600" dirty="0" err="1">
                <a:latin typeface="+mn-lt"/>
              </a:rPr>
              <a:t>Гизелла</a:t>
            </a:r>
            <a:r>
              <a:rPr lang="ru-RU" sz="1600" dirty="0">
                <a:latin typeface="+mn-lt"/>
              </a:rPr>
              <a:t> (3х1,7м), </a:t>
            </a:r>
            <a:r>
              <a:rPr lang="ru-RU" sz="1600" dirty="0" err="1">
                <a:latin typeface="+mn-lt"/>
              </a:rPr>
              <a:t>видеолинком</a:t>
            </a:r>
            <a:r>
              <a:rPr lang="ru-RU" sz="1600" dirty="0">
                <a:latin typeface="+mn-lt"/>
              </a:rPr>
              <a:t>, проектором, </a:t>
            </a:r>
            <a:r>
              <a:rPr lang="ru-RU" sz="1600" dirty="0" err="1">
                <a:latin typeface="+mn-lt"/>
              </a:rPr>
              <a:t>флип-чартом</a:t>
            </a:r>
            <a:r>
              <a:rPr lang="ru-RU" sz="1600" dirty="0">
                <a:latin typeface="+mn-lt"/>
              </a:rPr>
              <a:t>, пробковыми досками.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+mn-lt"/>
              </a:rPr>
              <a:t>Отдельное </a:t>
            </a:r>
            <a:r>
              <a:rPr lang="ru-RU" sz="1600" dirty="0">
                <a:latin typeface="+mn-lt"/>
              </a:rPr>
              <a:t>помещение для синхронистов, перевод на разные языки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+mn-lt"/>
              </a:rPr>
              <a:t>Возможность </a:t>
            </a:r>
            <a:r>
              <a:rPr lang="ru-RU" sz="1600" dirty="0">
                <a:latin typeface="+mn-lt"/>
              </a:rPr>
              <a:t>показа демонстрационных материалов на</a:t>
            </a:r>
            <a:r>
              <a:rPr lang="en-US" sz="1600" dirty="0">
                <a:latin typeface="+mn-lt"/>
              </a:rPr>
              <a:t> TV</a:t>
            </a:r>
            <a:r>
              <a:rPr lang="ru-RU" sz="1600" dirty="0">
                <a:latin typeface="+mn-lt"/>
              </a:rPr>
              <a:t>,</a:t>
            </a:r>
            <a:r>
              <a:rPr lang="en-US" sz="1600" dirty="0">
                <a:latin typeface="+mn-lt"/>
              </a:rPr>
              <a:t> </a:t>
            </a:r>
            <a:r>
              <a:rPr lang="ru-RU" sz="1600" dirty="0">
                <a:latin typeface="+mn-lt"/>
              </a:rPr>
              <a:t> формат</a:t>
            </a:r>
            <a:r>
              <a:rPr lang="en-US" sz="1600" dirty="0">
                <a:latin typeface="+mn-lt"/>
              </a:rPr>
              <a:t> Full HD</a:t>
            </a:r>
            <a:r>
              <a:rPr lang="ru-RU" sz="1600" dirty="0">
                <a:latin typeface="+mn-lt"/>
              </a:rPr>
              <a:t>, диагональ</a:t>
            </a:r>
            <a:r>
              <a:rPr lang="en-US" sz="1600" dirty="0">
                <a:latin typeface="+mn-lt"/>
              </a:rPr>
              <a:t> </a:t>
            </a:r>
            <a:r>
              <a:rPr lang="ru-RU" sz="1600" dirty="0">
                <a:latin typeface="+mn-lt"/>
              </a:rPr>
              <a:t>32”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+mn-lt"/>
              </a:rPr>
              <a:t>Видео-запись</a:t>
            </a:r>
            <a:r>
              <a:rPr lang="en-US" sz="1600" dirty="0">
                <a:latin typeface="+mn-lt"/>
              </a:rPr>
              <a:t> </a:t>
            </a:r>
            <a:r>
              <a:rPr lang="ru-RU" sz="1600" dirty="0">
                <a:latin typeface="+mn-lt"/>
              </a:rPr>
              <a:t> в формате</a:t>
            </a:r>
            <a:r>
              <a:rPr lang="en-US" sz="1600" dirty="0">
                <a:latin typeface="+mn-lt"/>
              </a:rPr>
              <a:t> DVD</a:t>
            </a:r>
            <a:r>
              <a:rPr lang="ru-RU" sz="1600" dirty="0">
                <a:latin typeface="+mn-lt"/>
              </a:rPr>
              <a:t>, прямая защищённая он-</a:t>
            </a:r>
            <a:r>
              <a:rPr lang="ru-RU" sz="1600" dirty="0" err="1">
                <a:latin typeface="+mn-lt"/>
              </a:rPr>
              <a:t>лайн</a:t>
            </a:r>
            <a:r>
              <a:rPr lang="ru-RU" sz="1600" dirty="0">
                <a:latin typeface="+mn-lt"/>
              </a:rPr>
              <a:t> трансляция в форматах Фокус-</a:t>
            </a:r>
            <a:r>
              <a:rPr lang="ru-RU" sz="1600" dirty="0" err="1">
                <a:latin typeface="+mn-lt"/>
              </a:rPr>
              <a:t>Вижн</a:t>
            </a:r>
            <a:r>
              <a:rPr lang="ru-RU" sz="1600" dirty="0">
                <a:latin typeface="+mn-lt"/>
              </a:rPr>
              <a:t>, </a:t>
            </a:r>
            <a:r>
              <a:rPr lang="en-US" sz="1600" dirty="0">
                <a:latin typeface="+mn-lt"/>
              </a:rPr>
              <a:t>Y</a:t>
            </a:r>
            <a:r>
              <a:rPr lang="ru-RU" sz="1600" dirty="0" err="1">
                <a:latin typeface="+mn-lt"/>
              </a:rPr>
              <a:t>ou</a:t>
            </a:r>
            <a:r>
              <a:rPr lang="en-US" sz="1600" dirty="0">
                <a:latin typeface="+mn-lt"/>
              </a:rPr>
              <a:t>T</a:t>
            </a:r>
            <a:r>
              <a:rPr lang="ru-RU" sz="1600" dirty="0" err="1">
                <a:latin typeface="+mn-lt"/>
              </a:rPr>
              <a:t>ube</a:t>
            </a:r>
            <a:r>
              <a:rPr lang="ru-RU" sz="1600" dirty="0">
                <a:latin typeface="+mn-lt"/>
              </a:rPr>
              <a:t> и других</a:t>
            </a:r>
          </a:p>
        </p:txBody>
      </p:sp>
    </p:spTree>
    <p:extLst>
      <p:ext uri="{BB962C8B-B14F-4D97-AF65-F5344CB8AC3E}">
        <p14:creationId xmlns:p14="http://schemas.microsoft.com/office/powerpoint/2010/main" val="38952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5497"/>
            <a:ext cx="7988300" cy="596503"/>
          </a:xfrm>
        </p:spPr>
        <p:txBody>
          <a:bodyPr/>
          <a:lstStyle/>
          <a:p>
            <a:r>
              <a:rPr lang="ru-RU" sz="2400" b="1" dirty="0" err="1">
                <a:solidFill>
                  <a:srgbClr val="177817"/>
                </a:solidFill>
              </a:rPr>
              <a:t>Колл</a:t>
            </a:r>
            <a:r>
              <a:rPr lang="ru-RU" sz="2400" b="1" dirty="0">
                <a:solidFill>
                  <a:srgbClr val="177817"/>
                </a:solidFill>
              </a:rPr>
              <a:t>-центр Фонда «Социум» специализируется на телефонных </a:t>
            </a:r>
            <a:r>
              <a:rPr lang="ru-RU" sz="2400" b="1" dirty="0" smtClean="0">
                <a:solidFill>
                  <a:srgbClr val="177817"/>
                </a:solidFill>
              </a:rPr>
              <a:t>опросах</a:t>
            </a:r>
            <a:r>
              <a:rPr lang="en-US" sz="2400" b="1" dirty="0" smtClean="0">
                <a:solidFill>
                  <a:srgbClr val="177817"/>
                </a:solidFill>
              </a:rPr>
              <a:t> (CATI)</a:t>
            </a:r>
            <a:r>
              <a:rPr lang="ru-RU" sz="2400" b="1" dirty="0">
                <a:solidFill>
                  <a:srgbClr val="177817"/>
                </a:solidFill>
              </a:rPr>
              <a:t/>
            </a:r>
            <a:br>
              <a:rPr lang="ru-RU" sz="2400" b="1" dirty="0">
                <a:solidFill>
                  <a:srgbClr val="177817"/>
                </a:solidFill>
              </a:rPr>
            </a:br>
            <a:endParaRPr lang="ru-RU" sz="2400" b="1" dirty="0">
              <a:solidFill>
                <a:srgbClr val="177817"/>
              </a:solidFill>
            </a:endParaRPr>
          </a:p>
        </p:txBody>
      </p:sp>
      <p:pic>
        <p:nvPicPr>
          <p:cNvPr id="1026" name="Picture 2" descr="http://fsocium.com/wp-content/uploads/2017/03/DSC_0399-300x1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3539728"/>
            <a:ext cx="2857500" cy="142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socium.com/wp-content/uploads/2017/03/12-300x1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39728"/>
            <a:ext cx="2857500" cy="142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3027" y="1188752"/>
            <a:ext cx="830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ru-RU" sz="16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latin typeface="+mn-lt"/>
              </a:rPr>
              <a:t>Система автодозвона </a:t>
            </a:r>
            <a:r>
              <a:rPr lang="ru-RU" sz="1600" u="sng" dirty="0">
                <a:latin typeface="+mn-lt"/>
                <a:hlinkClick r:id="rId4"/>
              </a:rPr>
              <a:t>DEX</a:t>
            </a:r>
            <a:r>
              <a:rPr lang="ru-RU" sz="1600" dirty="0">
                <a:latin typeface="+mn-lt"/>
              </a:rPr>
              <a:t>, 100% запись звонков и возможность удаленного </a:t>
            </a:r>
            <a:r>
              <a:rPr lang="ru-RU" sz="1600" dirty="0" smtClean="0">
                <a:latin typeface="+mn-lt"/>
              </a:rPr>
              <a:t>контроля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6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+mn-lt"/>
              </a:rPr>
              <a:t>Собственная система CATI</a:t>
            </a:r>
            <a:r>
              <a:rPr lang="ru-RU" sz="1600" dirty="0">
                <a:latin typeface="+mn-lt"/>
              </a:rPr>
              <a:t>, </a:t>
            </a:r>
            <a:r>
              <a:rPr lang="ru-RU" sz="1600" dirty="0" smtClean="0">
                <a:latin typeface="+mn-lt"/>
              </a:rPr>
              <a:t>совмещенная </a:t>
            </a:r>
            <a:r>
              <a:rPr lang="ru-RU" sz="1600" dirty="0">
                <a:latin typeface="+mn-lt"/>
              </a:rPr>
              <a:t>с программой </a:t>
            </a:r>
            <a:r>
              <a:rPr lang="ru-RU" sz="1600" u="sng" dirty="0" err="1">
                <a:latin typeface="+mn-lt"/>
                <a:hlinkClick r:id="rId5"/>
              </a:rPr>
              <a:t>Vortex</a:t>
            </a:r>
            <a:r>
              <a:rPr lang="ru-RU" sz="1600" dirty="0">
                <a:latin typeface="+mn-lt"/>
              </a:rPr>
              <a:t> и на </a:t>
            </a:r>
            <a:r>
              <a:rPr lang="ru-RU" sz="1600" u="sng" dirty="0" err="1" smtClean="0">
                <a:latin typeface="+mn-lt"/>
                <a:hlinkClick r:id="rId4"/>
              </a:rPr>
              <a:t>SurveyStudio</a:t>
            </a:r>
            <a:endParaRPr lang="ru-RU" sz="1600" u="sng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586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197"/>
            <a:ext cx="8229600" cy="1052513"/>
          </a:xfrm>
        </p:spPr>
        <p:txBody>
          <a:bodyPr/>
          <a:lstStyle/>
          <a:p>
            <a:r>
              <a:rPr lang="ru-RU" sz="2400" b="1" dirty="0">
                <a:solidFill>
                  <a:srgbClr val="177817"/>
                </a:solidFill>
              </a:rPr>
              <a:t>Холл-тесты: </a:t>
            </a:r>
            <a:r>
              <a:rPr lang="ru-RU" sz="2400" b="1" dirty="0" smtClean="0">
                <a:solidFill>
                  <a:srgbClr val="177817"/>
                </a:solidFill>
              </a:rPr>
              <a:t>две </a:t>
            </a:r>
            <a:r>
              <a:rPr lang="ru-RU" sz="2400" b="1" dirty="0">
                <a:solidFill>
                  <a:srgbClr val="177817"/>
                </a:solidFill>
              </a:rPr>
              <a:t>постоянные локации в центре Екатеринбурга</a:t>
            </a:r>
          </a:p>
        </p:txBody>
      </p:sp>
      <p:pic>
        <p:nvPicPr>
          <p:cNvPr id="3074" name="Picture 2" descr="http://fsocium.com/wp-content/uploads/2015/08/14-300x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1" y="3438525"/>
            <a:ext cx="2705617" cy="152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fsocium.com/wp-content/uploads/2015/08/18-300x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3352800"/>
            <a:ext cx="2857500" cy="160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socium.com/wp-content/uploads/2015/08/oborudovanie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395662"/>
            <a:ext cx="2540000" cy="160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50900" y="1110354"/>
            <a:ext cx="80645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+mn-lt"/>
              </a:rPr>
              <a:t>Три </a:t>
            </a:r>
            <a:r>
              <a:rPr lang="ru-RU" sz="1600" dirty="0">
                <a:latin typeface="+mn-lt"/>
              </a:rPr>
              <a:t>команды </a:t>
            </a:r>
            <a:r>
              <a:rPr lang="ru-RU" sz="1600" dirty="0" smtClean="0">
                <a:latin typeface="+mn-lt"/>
              </a:rPr>
              <a:t>интервьюеров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+mn-lt"/>
              </a:rPr>
              <a:t>Две основные площадки, полностью оборудованные под проекты (интернет, кухня, полка и др</a:t>
            </a:r>
            <a:r>
              <a:rPr lang="ru-RU" sz="1600" dirty="0" smtClean="0">
                <a:latin typeface="+mn-lt"/>
              </a:rPr>
              <a:t>.). Возможность </a:t>
            </a:r>
            <a:r>
              <a:rPr lang="ru-RU" sz="1600" dirty="0">
                <a:latin typeface="+mn-lt"/>
              </a:rPr>
              <a:t>аренды дополнительных </a:t>
            </a:r>
            <a:r>
              <a:rPr lang="ru-RU" sz="1600" dirty="0" smtClean="0">
                <a:latin typeface="+mn-lt"/>
              </a:rPr>
              <a:t>площадок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+mn-lt"/>
              </a:rPr>
              <a:t>100% техническое сопровождение </a:t>
            </a:r>
            <a:r>
              <a:rPr lang="ru-RU" sz="1600" dirty="0" smtClean="0">
                <a:latin typeface="+mn-lt"/>
              </a:rPr>
              <a:t>проектов, видео камеры на локациях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+mn-lt"/>
              </a:rPr>
              <a:t>Наличие кухни для тестов с приготовлением пищи (холодильники, эл. плиты, духовые печи, посудомоечная машина, кастрюли, посуда и др.)</a:t>
            </a:r>
          </a:p>
        </p:txBody>
      </p:sp>
    </p:spTree>
    <p:extLst>
      <p:ext uri="{BB962C8B-B14F-4D97-AF65-F5344CB8AC3E}">
        <p14:creationId xmlns:p14="http://schemas.microsoft.com/office/powerpoint/2010/main" val="92189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2623"/>
            <a:ext cx="7086600" cy="653653"/>
          </a:xfrm>
        </p:spPr>
        <p:txBody>
          <a:bodyPr/>
          <a:lstStyle/>
          <a:p>
            <a:pPr algn="l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177817"/>
                </a:solidFill>
              </a:rPr>
              <a:t>Контроль качества работы интервьюеров</a:t>
            </a:r>
            <a:endParaRPr lang="ru-RU" b="1" dirty="0">
              <a:solidFill>
                <a:srgbClr val="177817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103710"/>
            <a:ext cx="8240486" cy="3251597"/>
          </a:xfrm>
        </p:spPr>
        <p:txBody>
          <a:bodyPr/>
          <a:lstStyle/>
          <a:p>
            <a:r>
              <a:rPr lang="ru-RU" sz="1800" dirty="0" smtClean="0"/>
              <a:t>100% визуальный контроль всех анкет</a:t>
            </a:r>
          </a:p>
          <a:p>
            <a:r>
              <a:rPr lang="ru-RU" sz="1800" dirty="0" smtClean="0"/>
              <a:t>База данных респондентов по проектам, по участию в фокус-группах</a:t>
            </a:r>
          </a:p>
          <a:p>
            <a:r>
              <a:rPr lang="ru-RU" sz="1800" dirty="0" smtClean="0"/>
              <a:t>База данных адресов (улиц и домов) для ротации от проекта к проекту</a:t>
            </a:r>
          </a:p>
          <a:p>
            <a:r>
              <a:rPr lang="ru-RU" sz="1800" dirty="0" smtClean="0"/>
              <a:t>Контроль неучастия в опросах</a:t>
            </a:r>
          </a:p>
          <a:p>
            <a:r>
              <a:rPr lang="ru-RU" sz="1800" dirty="0"/>
              <a:t>Контроль с аудио-записью</a:t>
            </a:r>
          </a:p>
          <a:p>
            <a:r>
              <a:rPr lang="ru-RU" sz="1800" dirty="0" smtClean="0"/>
              <a:t>Телефонный контроль (в </a:t>
            </a:r>
            <a:r>
              <a:rPr lang="ru-RU" sz="1800" dirty="0" err="1" smtClean="0"/>
              <a:t>т.ч</a:t>
            </a:r>
            <a:r>
              <a:rPr lang="ru-RU" sz="1800" dirty="0" smtClean="0"/>
              <a:t>. </a:t>
            </a:r>
            <a:r>
              <a:rPr lang="ru-RU" sz="1800" dirty="0"/>
              <a:t>п</a:t>
            </a:r>
            <a:r>
              <a:rPr lang="ru-RU" sz="1800" dirty="0" smtClean="0"/>
              <a:t>ерекрестный)</a:t>
            </a:r>
          </a:p>
          <a:p>
            <a:r>
              <a:rPr lang="ru-RU" sz="1800" dirty="0" smtClean="0"/>
              <a:t>Адресный контроль</a:t>
            </a:r>
            <a:endParaRPr lang="ru-RU" sz="1800" b="1" dirty="0"/>
          </a:p>
          <a:p>
            <a:endParaRPr lang="ru-RU" sz="1800" dirty="0" smtClean="0"/>
          </a:p>
        </p:txBody>
      </p:sp>
      <p:pic>
        <p:nvPicPr>
          <p:cNvPr id="8194" name="Picture 2" descr="http://www.telkra.com/images/telemarketing_train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357" y="2652963"/>
            <a:ext cx="2693929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11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686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's Thesis by Slidesgo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23525</TotalTime>
  <Words>588</Words>
  <Application>Microsoft Office PowerPoint</Application>
  <PresentationFormat>Экран (16:9)</PresentationFormat>
  <Paragraphs>94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Josefin Sans</vt:lpstr>
      <vt:lpstr>Calibri</vt:lpstr>
      <vt:lpstr>Times New Roman</vt:lpstr>
      <vt:lpstr>Josefin Slab SemiBold</vt:lpstr>
      <vt:lpstr>Wingdings</vt:lpstr>
      <vt:lpstr>Times</vt:lpstr>
      <vt:lpstr>Master's Thesis by Slidesgo</vt:lpstr>
      <vt:lpstr>Специальное оформление</vt:lpstr>
      <vt:lpstr>Фонд «Социум», Екатеринбург</vt:lpstr>
      <vt:lpstr>Общая информация о Фонде «Социум»</vt:lpstr>
      <vt:lpstr>Команда Фонда «Социум»</vt:lpstr>
      <vt:lpstr>модераторы</vt:lpstr>
      <vt:lpstr>Отраслевая структура маркетинговых проектов  (за последние 5 лет)</vt:lpstr>
      <vt:lpstr>2 фокус-студии с полным оборудованием</vt:lpstr>
      <vt:lpstr>Колл-центр Фонда «Социум» специализируется на телефонных опросах (CATI) </vt:lpstr>
      <vt:lpstr>Холл-тесты: две постоянные локации в центре Екатеринбурга</vt:lpstr>
      <vt:lpstr> Контроль качества работы интервьюеров</vt:lpstr>
      <vt:lpstr>Наши клиенты:</vt:lpstr>
      <vt:lpstr>Наши клиенты:</vt:lpstr>
      <vt:lpstr>Направления исследований рынка недвижимости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Master’s Thesis</dc:title>
  <dc:creator>mary</dc:creator>
  <cp:lastModifiedBy>Admin</cp:lastModifiedBy>
  <cp:revision>172</cp:revision>
  <dcterms:modified xsi:type="dcterms:W3CDTF">2022-07-19T09:03:11Z</dcterms:modified>
</cp:coreProperties>
</file>